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9" r:id="rId5"/>
    <p:sldId id="271" r:id="rId6"/>
    <p:sldId id="301" r:id="rId7"/>
    <p:sldId id="300" r:id="rId8"/>
    <p:sldId id="303" r:id="rId9"/>
    <p:sldId id="305" r:id="rId10"/>
    <p:sldId id="275" r:id="rId11"/>
    <p:sldId id="306" r:id="rId12"/>
    <p:sldId id="311" r:id="rId13"/>
    <p:sldId id="292" r:id="rId14"/>
    <p:sldId id="289" r:id="rId15"/>
    <p:sldId id="295" r:id="rId16"/>
    <p:sldId id="314" r:id="rId17"/>
    <p:sldId id="290" r:id="rId18"/>
    <p:sldId id="304" r:id="rId19"/>
    <p:sldId id="298" r:id="rId20"/>
    <p:sldId id="310" r:id="rId21"/>
    <p:sldId id="312" r:id="rId22"/>
    <p:sldId id="308" r:id="rId23"/>
    <p:sldId id="315" r:id="rId24"/>
    <p:sldId id="316" r:id="rId25"/>
    <p:sldId id="307" r:id="rId26"/>
    <p:sldId id="293" r:id="rId27"/>
    <p:sldId id="296" r:id="rId28"/>
    <p:sldId id="302" r:id="rId29"/>
    <p:sldId id="261" r:id="rId30"/>
    <p:sldId id="318" r:id="rId31"/>
    <p:sldId id="321" r:id="rId32"/>
    <p:sldId id="322" r:id="rId33"/>
    <p:sldId id="320" r:id="rId34"/>
    <p:sldId id="319" r:id="rId35"/>
    <p:sldId id="286" r:id="rId36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73"/>
    <a:srgbClr val="4B4B96"/>
    <a:srgbClr val="8383B7"/>
    <a:srgbClr val="C81919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B9DB1-C653-44DE-8C94-98E1A804F4D3}" v="14" dt="2023-04-19T10:29:11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59" autoAdjust="0"/>
  </p:normalViewPr>
  <p:slideViewPr>
    <p:cSldViewPr snapToGrid="0">
      <p:cViewPr varScale="1">
        <p:scale>
          <a:sx n="128" d="100"/>
          <a:sy n="128" d="100"/>
        </p:scale>
        <p:origin x="1134" y="114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19-5-2023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19-5-2023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Pendulum is a simple form of nonlinear dynamics.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6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Classical model: </a:t>
            </a:r>
            <a:r>
              <a:rPr lang="en-US" i="1" dirty="0" err="1"/>
              <a:t>y_k</a:t>
            </a:r>
            <a:r>
              <a:rPr lang="en-US" i="1" dirty="0"/>
              <a:t> = </a:t>
            </a:r>
            <a:r>
              <a:rPr lang="en-US" i="1" dirty="0" err="1"/>
              <a:t>u_k</a:t>
            </a:r>
            <a:r>
              <a:rPr lang="en-US" i="1" dirty="0"/>
              <a:t> + </a:t>
            </a:r>
            <a:r>
              <a:rPr lang="en-US" i="1" dirty="0" err="1"/>
              <a:t>e_k</a:t>
            </a:r>
            <a:r>
              <a:rPr lang="en-US" i="1" dirty="0"/>
              <a:t> </a:t>
            </a:r>
          </a:p>
          <a:p>
            <a:r>
              <a:rPr lang="en-US" dirty="0"/>
              <a:t>- Other parametric distribution choices are possible, but here I choose one for the sake of the running the demo.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0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data streams in, our belief over sigma^2 starts to concentrate on some value.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1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Right figure is simulation on a validation data set (obviously bad predictions), whose uncertainty is based on the variance estimated in the training set.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4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Integral is intractable because </a:t>
            </a:r>
          </a:p>
          <a:p>
            <a:pPr marL="171450" indent="-171450">
              <a:buFontTx/>
              <a:buChar char="-"/>
            </a:pPr>
            <a:r>
              <a:rPr lang="en-US" dirty="0"/>
              <a:t>1) if you start integration with sigma then you get a student’s t times a Gaussian, or </a:t>
            </a:r>
          </a:p>
          <a:p>
            <a:pPr marL="171450" indent="-171450">
              <a:buFontTx/>
              <a:buChar char="-"/>
            </a:pPr>
            <a:r>
              <a:rPr lang="en-US" dirty="0"/>
              <a:t>2) if you start with theta, then you end up with an expectation over a difficult log term (to be precise: log[\phi \Sigma_\theta \phi’ + \sigma^2]).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8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Only certain combinations of parametric distributions lead to exact Bayesian inference.</a:t>
            </a:r>
          </a:p>
          <a:p>
            <a:pPr marL="171450" indent="-171450">
              <a:buFontTx/>
              <a:buChar char="-"/>
            </a:pPr>
            <a:r>
              <a:rPr lang="en-US"/>
              <a:t>This looks like a lot, but actually the class of models you can build with these is fairly limited.</a:t>
            </a:r>
          </a:p>
          <a:p>
            <a:pPr marL="171450" indent="-171450">
              <a:buFontTx/>
              <a:buChar char="-"/>
            </a:pPr>
            <a:r>
              <a:rPr lang="en-US"/>
              <a:t>Not shown are scaled inverse chi-squared, hypergeometric, Lévy, beta-Bernoulli compound, and the inverse-(gamma/</a:t>
            </a:r>
            <a:r>
              <a:rPr lang="en-US" err="1"/>
              <a:t>wishart</a:t>
            </a:r>
            <a:r>
              <a:rPr lang="en-US"/>
              <a:t>),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54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If an approximate posterior suffices, then we can expand the model class.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Audience may be familiar with (Markov Chain) Monte Carlo.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I’ve used a simpler model, </a:t>
            </a:r>
            <a:r>
              <a:rPr lang="en-US" dirty="0" err="1"/>
              <a:t>ie</a:t>
            </a:r>
            <a:r>
              <a:rPr lang="en-US" dirty="0"/>
              <a:t> p(</a:t>
            </a:r>
            <a:r>
              <a:rPr lang="en-US" dirty="0" err="1"/>
              <a:t>x,theta</a:t>
            </a:r>
            <a:r>
              <a:rPr lang="en-US" dirty="0"/>
              <a:t>), instead of the NARX model to keep the equations readable.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Accuracy = expected log-likelihood under current approximate posterior q.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 = change in belief required to produce level of accuracy.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Audience may recognize regularized risk minimization.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2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Constraints: data, marginalization, factorization, parametric family,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/>
              <a:t>These constraints can be incorporated by forming a </a:t>
            </a:r>
            <a:r>
              <a:rPr lang="en-GB" sz="1200" err="1"/>
              <a:t>Lagrangian</a:t>
            </a:r>
            <a:r>
              <a:rPr lang="en-GB" sz="1200"/>
              <a:t>.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39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Simplest possible example.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Frechet</a:t>
            </a:r>
            <a:r>
              <a:rPr lang="en-US" dirty="0"/>
              <a:t> derivative must exist.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Chain’s length is fixed, it has mass, it’s anchored at two points and gravity is pulling on it.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whether blue line seems like it is the optimal solution given that gravity is pulling on the chain.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whether purple line is best?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Only 1 curve of the hanging chain minimizes potential energy.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Note: the formula for the chain is y(x) = c1 / mg </a:t>
            </a:r>
            <a:r>
              <a:rPr lang="en-US" dirty="0" err="1"/>
              <a:t>cosh</a:t>
            </a:r>
            <a:r>
              <a:rPr lang="en-US" dirty="0"/>
              <a:t>(mg/c1 (x + c2)) – lambda / c1, where c1 and c2 are boundary conditions (based on positions of anchor points) and lambda is a constraint for the chain length.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7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Failure of a control system. Prediction error between planned future state (based on policy) and actual future state.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30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Plug q = q* + e \eta into </a:t>
            </a:r>
            <a:r>
              <a:rPr lang="en-US" dirty="0" err="1"/>
              <a:t>lagrangian</a:t>
            </a:r>
            <a:r>
              <a:rPr lang="en-US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18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Fundamental lemma of variational calculus.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11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Variational approximation of messages is called </a:t>
            </a:r>
            <a:r>
              <a:rPr lang="en-US" i="1"/>
              <a:t>variational message passing.</a:t>
            </a:r>
          </a:p>
          <a:p>
            <a:pPr marL="171450" indent="-171450">
              <a:buFontTx/>
              <a:buChar char="-"/>
            </a:pPr>
            <a:r>
              <a:rPr lang="en-US" i="0"/>
              <a:t>Bethe free energy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61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Posteriors concentrate on regions as more data streams in.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2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Left simulation, right simulation error.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75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76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98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12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96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Pause gif after 1 sec (before length of cable and platform width change).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99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Structured factorizations.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Variational inference is iterative in nature.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79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/>
              <a:t>One </a:t>
            </a:r>
            <a:r>
              <a:rPr lang="en-US" sz="1200" i="1"/>
              <a:t>can</a:t>
            </a:r>
            <a:r>
              <a:rPr lang="en-US" sz="1200"/>
              <a:t> work with log-pdf’s, but that becomes more complex after every nonlinear operation.</a:t>
            </a: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1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Noise is not the only source of uncertainty.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Uncertainties in parameters, in data, in assumptions, in model design?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It’s called a “generative” model, because one can generate new observations with it.</a:t>
            </a:r>
          </a:p>
          <a:p>
            <a:r>
              <a:rPr lang="en-US"/>
              <a:t>- If one only has 1 input data set and no knowledge of how it was generated, then the model is conditioned on some </a:t>
            </a:r>
            <a:r>
              <a:rPr lang="en-US" err="1"/>
              <a:t>u_k</a:t>
            </a:r>
            <a:r>
              <a:rPr lang="en-US"/>
              <a:t> = \hat{u}_k.</a:t>
            </a:r>
          </a:p>
          <a:p>
            <a:r>
              <a:rPr lang="en-US"/>
              <a:t>- Model conditioning is ignored (for brevity reasons) when only 1 model is considered. It is restored when two models are compared.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2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Often referred to as “belief updating” because priors become posteriors.</a:t>
            </a: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The improvement is caused by 1) more information is given to the model (</a:t>
            </a:r>
            <a:r>
              <a:rPr lang="en-US" err="1"/>
              <a:t>ie</a:t>
            </a:r>
            <a:r>
              <a:rPr lang="en-US"/>
              <a:t> priors) and 2) a posterior predictive distribution is more “naturally regularized” than a point-estimator-based simulation.</a:t>
            </a:r>
          </a:p>
          <a:p>
            <a:pPr marL="171450" indent="-171450">
              <a:buFontTx/>
              <a:buChar char="-"/>
            </a:pPr>
            <a:r>
              <a:rPr lang="en-US"/>
              <a:t>The model shown here actually uses variational Bayes, to be explained later.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“Relationships” refer to the factors of the probabilistic model, which may be deterministic or stochastic.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49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Messages are probability distributions.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are constraints.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multiplication of pdf’s produces another pdf.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4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35120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mkouw/NSIW2023-keynot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6.mp4"/><Relationship Id="rId7" Type="http://schemas.openxmlformats.org/officeDocument/2006/relationships/image" Target="../media/image2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8.mp4"/><Relationship Id="rId7" Type="http://schemas.openxmlformats.org/officeDocument/2006/relationships/image" Target="../media/image3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9.mp4"/><Relationship Id="rId7" Type="http://schemas.openxmlformats.org/officeDocument/2006/relationships/image" Target="../media/image3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1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image" Target="../media/image57.png"/><Relationship Id="rId5" Type="http://schemas.microsoft.com/office/2007/relationships/media" Target="../media/media12.mp4"/><Relationship Id="rId10" Type="http://schemas.openxmlformats.org/officeDocument/2006/relationships/image" Target="../media/image56.png"/><Relationship Id="rId4" Type="http://schemas.openxmlformats.org/officeDocument/2006/relationships/video" Target="../media/media11.mp4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../media/media14.mp4"/><Relationship Id="rId7" Type="http://schemas.openxmlformats.org/officeDocument/2006/relationships/image" Target="../media/image58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2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b="1" dirty="0">
                <a:hlinkClick r:id="rId3"/>
              </a:rPr>
              <a:t>https://github.com/wmkouw/NSIW2023-keynote</a:t>
            </a:r>
            <a:endParaRPr lang="nl-NL" dirty="0"/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0" y="2850357"/>
            <a:ext cx="9144000" cy="1092993"/>
          </a:xfrm>
        </p:spPr>
        <p:txBody>
          <a:bodyPr/>
          <a:lstStyle/>
          <a:p>
            <a:br>
              <a:rPr lang="nl-NL"/>
            </a:br>
            <a:r>
              <a:rPr lang="nl-NL" err="1"/>
              <a:t>Variational</a:t>
            </a:r>
            <a:r>
              <a:rPr lang="nl-NL"/>
              <a:t> </a:t>
            </a:r>
            <a:r>
              <a:rPr lang="nl-NL" err="1"/>
              <a:t>Bayesian</a:t>
            </a:r>
            <a:r>
              <a:rPr lang="nl-NL"/>
              <a:t> </a:t>
            </a:r>
            <a:r>
              <a:rPr lang="nl-NL" err="1"/>
              <a:t>inference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system </a:t>
            </a:r>
            <a:r>
              <a:rPr lang="nl-NL" err="1"/>
              <a:t>identification</a:t>
            </a:r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 anchor="ctr" anchorCtr="0"/>
          <a:lstStyle/>
          <a:p>
            <a:r>
              <a:rPr lang="nl-NL" sz="1400" b="1"/>
              <a:t>Wouter </a:t>
            </a:r>
            <a:r>
              <a:rPr lang="nl-NL" sz="1400" b="1" dirty="0"/>
              <a:t>M. Kouw </a:t>
            </a:r>
            <a:br>
              <a:rPr lang="nl-NL" sz="1400" b="1" dirty="0"/>
            </a:br>
            <a:r>
              <a:rPr lang="nl-NL" sz="1400" b="1" dirty="0" err="1"/>
              <a:t>Nonlinear</a:t>
            </a:r>
            <a:r>
              <a:rPr lang="nl-NL" sz="1400" b="1" dirty="0"/>
              <a:t> System </a:t>
            </a:r>
            <a:r>
              <a:rPr lang="nl-NL" sz="1400" b="1" dirty="0" err="1"/>
              <a:t>Identification</a:t>
            </a:r>
            <a:r>
              <a:rPr lang="nl-NL" sz="1400" b="1" dirty="0"/>
              <a:t> Workshop 2023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 system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demo-setup">
            <a:hlinkClick r:id="" action="ppaction://media"/>
            <a:extLst>
              <a:ext uri="{FF2B5EF4-FFF2-40B4-BE49-F238E27FC236}">
                <a16:creationId xmlns:a16="http://schemas.microsoft.com/office/drawing/2014/main" id="{EC268B60-1B03-8D12-9BC6-D3F89CF8BE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1053" y="1275529"/>
            <a:ext cx="4214955" cy="3161217"/>
          </a:xfrm>
        </p:spPr>
      </p:pic>
      <p:pic>
        <p:nvPicPr>
          <p:cNvPr id="8" name="demo-signals">
            <a:hlinkClick r:id="" action="ppaction://media"/>
            <a:extLst>
              <a:ext uri="{FF2B5EF4-FFF2-40B4-BE49-F238E27FC236}">
                <a16:creationId xmlns:a16="http://schemas.microsoft.com/office/drawing/2014/main" id="{6E585CEE-EAF4-9CF6-AF14-0A0FB9EAD0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2786" y="1093431"/>
            <a:ext cx="4457753" cy="33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4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800" dirty="0"/>
                  <a:t>Consider a prediction based on an unaltered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with likelihood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:</a:t>
                </a:r>
              </a:p>
              <a:p>
                <a:endParaRPr lang="en-US" sz="1800" dirty="0"/>
              </a:p>
              <a:p>
                <a:r>
                  <a:rPr lang="en-GB" sz="1800" b="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,   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In probabilistic model form, this could become:</a:t>
                </a:r>
              </a:p>
              <a:p>
                <a:endParaRPr lang="en-US" sz="1800" dirty="0"/>
              </a:p>
              <a:p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1800" dirty="0"/>
                  <a:t> .</a:t>
                </a:r>
              </a:p>
              <a:p>
                <a:endParaRPr lang="en-GB" sz="1800" b="0" dirty="0">
                  <a:ea typeface="Cambria Math" panose="02040503050406030204" pitchFamily="18" charset="0"/>
                </a:endParaRPr>
              </a:p>
              <a:p>
                <a:endParaRPr lang="en-GB" sz="1800" b="0" dirty="0">
                  <a:ea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FA8F95-60F4-747A-4356-4E4BCEA06F9E}"/>
                  </a:ext>
                </a:extLst>
              </p:cNvPr>
              <p:cNvSpPr/>
              <p:nvPr/>
            </p:nvSpPr>
            <p:spPr>
              <a:xfrm>
                <a:off x="6751110" y="3333606"/>
                <a:ext cx="618180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FA8F95-60F4-747A-4356-4E4BCEA06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110" y="3333606"/>
                <a:ext cx="618180" cy="591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FEBD0CFA-15D7-B502-7FD4-6242A94AF93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7060200" y="3102181"/>
            <a:ext cx="0" cy="231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AAE389-AFA9-44C7-04D6-B1068D1E5DC5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H="1" flipV="1">
            <a:off x="7060200" y="3925277"/>
            <a:ext cx="847" cy="279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724866B0-F428-A5A3-DFC8-914874301B73}"/>
                  </a:ext>
                </a:extLst>
              </p:cNvPr>
              <p:cNvSpPr/>
              <p:nvPr/>
            </p:nvSpPr>
            <p:spPr>
              <a:xfrm>
                <a:off x="6741122" y="1725881"/>
                <a:ext cx="618186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724866B0-F428-A5A3-DFC8-914874301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122" y="1725881"/>
                <a:ext cx="618186" cy="591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5">
            <a:extLst>
              <a:ext uri="{FF2B5EF4-FFF2-40B4-BE49-F238E27FC236}">
                <a16:creationId xmlns:a16="http://schemas.microsoft.com/office/drawing/2014/main" id="{700E6C28-5F7C-1656-D905-9E4600242C6E}"/>
              </a:ext>
            </a:extLst>
          </p:cNvPr>
          <p:cNvSpPr/>
          <p:nvPr/>
        </p:nvSpPr>
        <p:spPr>
          <a:xfrm>
            <a:off x="6966773" y="4205028"/>
            <a:ext cx="188548" cy="178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BC05B66C-97CC-8AEB-E7C7-498CDBB7D0B1}"/>
                  </a:ext>
                </a:extLst>
              </p:cNvPr>
              <p:cNvSpPr txBox="1"/>
              <p:nvPr/>
            </p:nvSpPr>
            <p:spPr>
              <a:xfrm>
                <a:off x="6878713" y="2156064"/>
                <a:ext cx="96119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BC05B66C-97CC-8AEB-E7C7-498CDBB7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713" y="2156064"/>
                <a:ext cx="961191" cy="453137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A013F288-518F-618F-9A12-0E68E6199CE8}"/>
                  </a:ext>
                </a:extLst>
              </p:cNvPr>
              <p:cNvSpPr txBox="1"/>
              <p:nvPr/>
            </p:nvSpPr>
            <p:spPr>
              <a:xfrm>
                <a:off x="6820393" y="4094791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A013F288-518F-618F-9A12-0E68E6199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393" y="4094791"/>
                <a:ext cx="481307" cy="453137"/>
              </a:xfrm>
              <a:prstGeom prst="rect">
                <a:avLst/>
              </a:prstGeom>
              <a:blipFill>
                <a:blip r:embed="rId7"/>
                <a:stretch>
                  <a:fillRect b="-33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E627BAC3-DBC5-1320-DCC5-89A23ADD4E1F}"/>
              </a:ext>
            </a:extLst>
          </p:cNvPr>
          <p:cNvCxnSpPr>
            <a:cxnSpLocks/>
            <a:stCxn id="21" idx="3"/>
            <a:endCxn id="6" idx="1"/>
          </p:cNvCxnSpPr>
          <p:nvPr/>
        </p:nvCxnSpPr>
        <p:spPr>
          <a:xfrm>
            <a:off x="6116089" y="3629442"/>
            <a:ext cx="6350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5">
            <a:extLst>
              <a:ext uri="{FF2B5EF4-FFF2-40B4-BE49-F238E27FC236}">
                <a16:creationId xmlns:a16="http://schemas.microsoft.com/office/drawing/2014/main" id="{8A953F86-E52C-AD9C-E557-8E1F4B386904}"/>
              </a:ext>
            </a:extLst>
          </p:cNvPr>
          <p:cNvSpPr/>
          <p:nvPr/>
        </p:nvSpPr>
        <p:spPr>
          <a:xfrm>
            <a:off x="5927541" y="3540236"/>
            <a:ext cx="188548" cy="178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7BBC370-97DE-7137-FFC1-ED115ADB971A}"/>
                  </a:ext>
                </a:extLst>
              </p:cNvPr>
              <p:cNvSpPr txBox="1"/>
              <p:nvPr/>
            </p:nvSpPr>
            <p:spPr>
              <a:xfrm>
                <a:off x="5796030" y="3457389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7BBC370-97DE-7137-FFC1-ED115ADB9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30" y="3457389"/>
                <a:ext cx="481307" cy="453137"/>
              </a:xfrm>
              <a:prstGeom prst="rect">
                <a:avLst/>
              </a:prstGeom>
              <a:blipFill>
                <a:blip r:embed="rId8"/>
                <a:stretch>
                  <a:fillRect b="-33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7">
            <a:extLst>
              <a:ext uri="{FF2B5EF4-FFF2-40B4-BE49-F238E27FC236}">
                <a16:creationId xmlns:a16="http://schemas.microsoft.com/office/drawing/2014/main" id="{44C85C40-4BB4-C681-4827-890AE8DB4404}"/>
              </a:ext>
            </a:extLst>
          </p:cNvPr>
          <p:cNvCxnSpPr>
            <a:cxnSpLocks/>
          </p:cNvCxnSpPr>
          <p:nvPr/>
        </p:nvCxnSpPr>
        <p:spPr>
          <a:xfrm flipV="1">
            <a:off x="7061046" y="2332988"/>
            <a:ext cx="0" cy="284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>
            <a:extLst>
              <a:ext uri="{FF2B5EF4-FFF2-40B4-BE49-F238E27FC236}">
                <a16:creationId xmlns:a16="http://schemas.microsoft.com/office/drawing/2014/main" id="{1B70B9CF-116A-6244-DD0B-D4A8B0500FFE}"/>
              </a:ext>
            </a:extLst>
          </p:cNvPr>
          <p:cNvCxnSpPr>
            <a:cxnSpLocks/>
          </p:cNvCxnSpPr>
          <p:nvPr/>
        </p:nvCxnSpPr>
        <p:spPr>
          <a:xfrm flipV="1">
            <a:off x="7060206" y="2713398"/>
            <a:ext cx="0" cy="28458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2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/>
      <p:bldP spid="21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model1-trn-preds">
            <a:hlinkClick r:id="" action="ppaction://media"/>
            <a:extLst>
              <a:ext uri="{FF2B5EF4-FFF2-40B4-BE49-F238E27FC236}">
                <a16:creationId xmlns:a16="http://schemas.microsoft.com/office/drawing/2014/main" id="{BB8B29AD-7FBE-E459-C1C0-F44DAE8906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471" y="1494263"/>
            <a:ext cx="3778715" cy="2834036"/>
          </a:xfrm>
          <a:prstGeom prst="rect">
            <a:avLst/>
          </a:prstGeom>
        </p:spPr>
      </p:pic>
      <p:pic>
        <p:nvPicPr>
          <p:cNvPr id="9" name="model1-posts">
            <a:hlinkClick r:id="" action="ppaction://media"/>
            <a:extLst>
              <a:ext uri="{FF2B5EF4-FFF2-40B4-BE49-F238E27FC236}">
                <a16:creationId xmlns:a16="http://schemas.microsoft.com/office/drawing/2014/main" id="{75048138-1FDD-4765-A00A-B5DF2E7801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53674" y="1494263"/>
            <a:ext cx="3778714" cy="28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model1-posts">
            <a:hlinkClick r:id="" action="ppaction://media"/>
            <a:extLst>
              <a:ext uri="{FF2B5EF4-FFF2-40B4-BE49-F238E27FC236}">
                <a16:creationId xmlns:a16="http://schemas.microsoft.com/office/drawing/2014/main" id="{75048138-1FDD-4765-A00A-B5DF2E780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697" y="1298342"/>
            <a:ext cx="4165908" cy="3124432"/>
          </a:xfrm>
          <a:prstGeom prst="rect">
            <a:avLst/>
          </a:prstGeom>
        </p:spPr>
      </p:pic>
      <p:pic>
        <p:nvPicPr>
          <p:cNvPr id="4" name="model1-val-sims">
            <a:hlinkClick r:id="" action="ppaction://media"/>
            <a:extLst>
              <a:ext uri="{FF2B5EF4-FFF2-40B4-BE49-F238E27FC236}">
                <a16:creationId xmlns:a16="http://schemas.microsoft.com/office/drawing/2014/main" id="{E9A30BF3-3738-11AE-DC93-F5C67BD469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9605" y="1298342"/>
            <a:ext cx="4165909" cy="31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6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0" tIns="0" rIns="0" bIns="0" rtlCol="0" anchor="t">
                <a:noAutofit/>
              </a:bodyPr>
              <a:lstStyle/>
              <a:p>
                <a:r>
                  <a:rPr lang="en-US" dirty="0"/>
                  <a:t>This model obviously doesn’t work very well.</a:t>
                </a:r>
              </a:p>
              <a:p>
                <a:r>
                  <a:rPr lang="en-US" dirty="0"/>
                  <a:t>A straightforward extension is a NARX model: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⊺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now we run into a problem: we can’t obtain a posterior distribution.</a:t>
                </a:r>
              </a:p>
              <a:p>
                <a:r>
                  <a:rPr lang="en-US" dirty="0"/>
                  <a:t>It requires solving an intractable integral: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15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5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Exact inference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Limited to conjugate priors: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03" name="Groep 202">
            <a:extLst>
              <a:ext uri="{FF2B5EF4-FFF2-40B4-BE49-F238E27FC236}">
                <a16:creationId xmlns:a16="http://schemas.microsoft.com/office/drawing/2014/main" id="{F210744B-7EED-CCFD-293D-E5EA790884B5}"/>
              </a:ext>
            </a:extLst>
          </p:cNvPr>
          <p:cNvGrpSpPr/>
          <p:nvPr/>
        </p:nvGrpSpPr>
        <p:grpSpPr>
          <a:xfrm>
            <a:off x="1213313" y="1522186"/>
            <a:ext cx="7409798" cy="3267401"/>
            <a:chOff x="1213313" y="1260000"/>
            <a:chExt cx="7384485" cy="325623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89A5B7D-72CF-7A93-A740-A64E1C1D6590}"/>
                </a:ext>
              </a:extLst>
            </p:cNvPr>
            <p:cNvSpPr/>
            <p:nvPr/>
          </p:nvSpPr>
          <p:spPr>
            <a:xfrm>
              <a:off x="1213313" y="2647475"/>
              <a:ext cx="1044000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Bernoulli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974B35E-97ED-45FF-AA55-DCE14FE5A538}"/>
                </a:ext>
              </a:extLst>
            </p:cNvPr>
            <p:cNvSpPr/>
            <p:nvPr/>
          </p:nvSpPr>
          <p:spPr>
            <a:xfrm>
              <a:off x="3321734" y="2611187"/>
              <a:ext cx="69625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Beta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E150965-4C1D-FEF1-4F91-0B4032193E78}"/>
                </a:ext>
              </a:extLst>
            </p:cNvPr>
            <p:cNvSpPr/>
            <p:nvPr/>
          </p:nvSpPr>
          <p:spPr>
            <a:xfrm>
              <a:off x="3606002" y="3493132"/>
              <a:ext cx="11297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Dirichlet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DC6168D-63B4-F36C-36CB-199585963615}"/>
                </a:ext>
              </a:extLst>
            </p:cNvPr>
            <p:cNvSpPr/>
            <p:nvPr/>
          </p:nvSpPr>
          <p:spPr>
            <a:xfrm>
              <a:off x="6482970" y="3665096"/>
              <a:ext cx="9125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Poisson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FDC43AE-7CE3-C223-C35B-A3F28C71113F}"/>
                </a:ext>
              </a:extLst>
            </p:cNvPr>
            <p:cNvSpPr/>
            <p:nvPr/>
          </p:nvSpPr>
          <p:spPr>
            <a:xfrm>
              <a:off x="4695438" y="2860900"/>
              <a:ext cx="9761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Gamma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15481C7-831B-7549-9AD2-5A84E62F0E6A}"/>
                </a:ext>
              </a:extLst>
            </p:cNvPr>
            <p:cNvSpPr/>
            <p:nvPr/>
          </p:nvSpPr>
          <p:spPr>
            <a:xfrm>
              <a:off x="3815994" y="4148856"/>
              <a:ext cx="12340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Categorical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C55C91B3-CC93-947E-7470-C3E5AB92130F}"/>
                </a:ext>
              </a:extLst>
            </p:cNvPr>
            <p:cNvSpPr/>
            <p:nvPr/>
          </p:nvSpPr>
          <p:spPr>
            <a:xfrm>
              <a:off x="1837332" y="3170967"/>
              <a:ext cx="12340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Binomial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D78E130-8404-61F4-811B-83E5A0B87283}"/>
                </a:ext>
              </a:extLst>
            </p:cNvPr>
            <p:cNvSpPr/>
            <p:nvPr/>
          </p:nvSpPr>
          <p:spPr>
            <a:xfrm>
              <a:off x="2866749" y="1460411"/>
              <a:ext cx="12340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Geometric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FB64062-C0D5-04A6-999D-B7612561E7D8}"/>
                </a:ext>
              </a:extLst>
            </p:cNvPr>
            <p:cNvSpPr/>
            <p:nvPr/>
          </p:nvSpPr>
          <p:spPr>
            <a:xfrm>
              <a:off x="5498721" y="2205176"/>
              <a:ext cx="9125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Normal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EAA4AA2-CD3F-5E9B-EE3C-0496C2790A30}"/>
                </a:ext>
              </a:extLst>
            </p:cNvPr>
            <p:cNvSpPr/>
            <p:nvPr/>
          </p:nvSpPr>
          <p:spPr>
            <a:xfrm>
              <a:off x="5786239" y="1260000"/>
              <a:ext cx="1718292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Normal-Wishart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D28427-FB51-AA44-FBAC-3566F5AA7D03}"/>
                </a:ext>
              </a:extLst>
            </p:cNvPr>
            <p:cNvSpPr/>
            <p:nvPr/>
          </p:nvSpPr>
          <p:spPr>
            <a:xfrm>
              <a:off x="6978618" y="1840440"/>
              <a:ext cx="936170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Wishart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86B25887-6CA4-22D6-84D0-9A195721CA76}"/>
                </a:ext>
              </a:extLst>
            </p:cNvPr>
            <p:cNvSpPr/>
            <p:nvPr/>
          </p:nvSpPr>
          <p:spPr>
            <a:xfrm>
              <a:off x="5774094" y="4170639"/>
              <a:ext cx="994361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Uniform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E087F8A-E3B3-B881-CDB3-A9B3EAA7AA4E}"/>
                </a:ext>
              </a:extLst>
            </p:cNvPr>
            <p:cNvSpPr/>
            <p:nvPr/>
          </p:nvSpPr>
          <p:spPr>
            <a:xfrm>
              <a:off x="5113546" y="3584809"/>
              <a:ext cx="825987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Pareto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98171DE-707C-FFA8-C164-5B2EAAE28A3C}"/>
                </a:ext>
              </a:extLst>
            </p:cNvPr>
            <p:cNvSpPr/>
            <p:nvPr/>
          </p:nvSpPr>
          <p:spPr>
            <a:xfrm>
              <a:off x="4231014" y="1366480"/>
              <a:ext cx="928847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Weibull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3BEF043-A48A-0273-9D1C-67D275C7669C}"/>
                </a:ext>
              </a:extLst>
            </p:cNvPr>
            <p:cNvSpPr/>
            <p:nvPr/>
          </p:nvSpPr>
          <p:spPr>
            <a:xfrm>
              <a:off x="6991627" y="3081828"/>
              <a:ext cx="1316337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Exponential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D356F7E-9AC3-9FAA-2F12-E8B02830B18E}"/>
                </a:ext>
              </a:extLst>
            </p:cNvPr>
            <p:cNvSpPr/>
            <p:nvPr/>
          </p:nvSpPr>
          <p:spPr>
            <a:xfrm>
              <a:off x="2202426" y="4045151"/>
              <a:ext cx="1372628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Multinomial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6AADA04-9ECA-0C53-7689-7AC0021D27DE}"/>
                </a:ext>
              </a:extLst>
            </p:cNvPr>
            <p:cNvSpPr/>
            <p:nvPr/>
          </p:nvSpPr>
          <p:spPr>
            <a:xfrm>
              <a:off x="1389830" y="2009198"/>
              <a:ext cx="19493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Negative Binomial</a:t>
              </a:r>
            </a:p>
          </p:txBody>
        </p: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44E7E4D9-C362-608A-7D4A-943143A9E7B0}"/>
                </a:ext>
              </a:extLst>
            </p:cNvPr>
            <p:cNvCxnSpPr>
              <a:cxnSpLocks/>
              <a:stCxn id="10" idx="1"/>
              <a:endCxn id="9" idx="3"/>
            </p:cNvCxnSpPr>
            <p:nvPr/>
          </p:nvCxnSpPr>
          <p:spPr>
            <a:xfrm flipH="1">
              <a:off x="2257313" y="2783987"/>
              <a:ext cx="1064421" cy="362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met pijl 33">
              <a:extLst>
                <a:ext uri="{FF2B5EF4-FFF2-40B4-BE49-F238E27FC236}">
                  <a16:creationId xmlns:a16="http://schemas.microsoft.com/office/drawing/2014/main" id="{8868B4BA-1548-0A13-708B-FA7669F4E0EE}"/>
                </a:ext>
              </a:extLst>
            </p:cNvPr>
            <p:cNvCxnSpPr>
              <a:cxnSpLocks/>
              <a:stCxn id="10" idx="2"/>
              <a:endCxn id="18" idx="3"/>
            </p:cNvCxnSpPr>
            <p:nvPr/>
          </p:nvCxnSpPr>
          <p:spPr>
            <a:xfrm flipH="1">
              <a:off x="3071368" y="2956787"/>
              <a:ext cx="598494" cy="386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3D63088B-8D48-C6E0-0270-823943E3F6FA}"/>
                </a:ext>
              </a:extLst>
            </p:cNvPr>
            <p:cNvCxnSpPr>
              <a:cxnSpLocks/>
              <a:stCxn id="10" idx="0"/>
              <a:endCxn id="29" idx="2"/>
            </p:cNvCxnSpPr>
            <p:nvPr/>
          </p:nvCxnSpPr>
          <p:spPr>
            <a:xfrm flipH="1" flipV="1">
              <a:off x="2364498" y="2354798"/>
              <a:ext cx="1305364" cy="2563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5E95DCAF-B352-6973-8CE5-5FB06F93C9A4}"/>
                </a:ext>
              </a:extLst>
            </p:cNvPr>
            <p:cNvCxnSpPr>
              <a:cxnSpLocks/>
              <a:stCxn id="10" idx="0"/>
              <a:endCxn id="19" idx="2"/>
            </p:cNvCxnSpPr>
            <p:nvPr/>
          </p:nvCxnSpPr>
          <p:spPr>
            <a:xfrm flipH="1" flipV="1">
              <a:off x="3483767" y="1806011"/>
              <a:ext cx="186095" cy="8051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met pijl 45">
              <a:extLst>
                <a:ext uri="{FF2B5EF4-FFF2-40B4-BE49-F238E27FC236}">
                  <a16:creationId xmlns:a16="http://schemas.microsoft.com/office/drawing/2014/main" id="{3F44B01E-85A4-212C-70C5-90C6214F5CD6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5183510" y="3206500"/>
              <a:ext cx="1755732" cy="4585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hte verbindingslijn met pijl 49">
              <a:extLst>
                <a:ext uri="{FF2B5EF4-FFF2-40B4-BE49-F238E27FC236}">
                  <a16:creationId xmlns:a16="http://schemas.microsoft.com/office/drawing/2014/main" id="{75E966F6-6DAD-73BF-D99F-54D88F047CE9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4170874" y="3838732"/>
              <a:ext cx="262138" cy="310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Rechte verbindingslijn met pijl 59">
              <a:extLst>
                <a:ext uri="{FF2B5EF4-FFF2-40B4-BE49-F238E27FC236}">
                  <a16:creationId xmlns:a16="http://schemas.microsoft.com/office/drawing/2014/main" id="{E89EF62B-60B2-C70E-1438-8E0921060BB1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5671582" y="3033700"/>
              <a:ext cx="1320045" cy="2209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Rechte verbindingslijn met pijl 66">
              <a:extLst>
                <a:ext uri="{FF2B5EF4-FFF2-40B4-BE49-F238E27FC236}">
                  <a16:creationId xmlns:a16="http://schemas.microsoft.com/office/drawing/2014/main" id="{23693B3C-0704-5BFA-88A0-55D620190E43}"/>
                </a:ext>
              </a:extLst>
            </p:cNvPr>
            <p:cNvCxnSpPr>
              <a:cxnSpLocks/>
              <a:stCxn id="16" idx="0"/>
              <a:endCxn id="20" idx="2"/>
            </p:cNvCxnSpPr>
            <p:nvPr/>
          </p:nvCxnSpPr>
          <p:spPr>
            <a:xfrm flipV="1">
              <a:off x="5183510" y="2550776"/>
              <a:ext cx="771483" cy="31012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Verbindingslijn: gekromd 71">
              <a:extLst>
                <a:ext uri="{FF2B5EF4-FFF2-40B4-BE49-F238E27FC236}">
                  <a16:creationId xmlns:a16="http://schemas.microsoft.com/office/drawing/2014/main" id="{A55866B9-6DDE-AADA-C927-5078A2BB5B11}"/>
                </a:ext>
              </a:extLst>
            </p:cNvPr>
            <p:cNvCxnSpPr>
              <a:stCxn id="20" idx="1"/>
              <a:endCxn id="20" idx="0"/>
            </p:cNvCxnSpPr>
            <p:nvPr/>
          </p:nvCxnSpPr>
          <p:spPr>
            <a:xfrm rot="10800000" flipH="1">
              <a:off x="5498721" y="2205176"/>
              <a:ext cx="456272" cy="172800"/>
            </a:xfrm>
            <a:prstGeom prst="curvedConnector4">
              <a:avLst>
                <a:gd name="adj1" fmla="val -50102"/>
                <a:gd name="adj2" fmla="val 232292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met pijl 85">
              <a:extLst>
                <a:ext uri="{FF2B5EF4-FFF2-40B4-BE49-F238E27FC236}">
                  <a16:creationId xmlns:a16="http://schemas.microsoft.com/office/drawing/2014/main" id="{E313BBE4-A365-81C9-C855-C1DFD5B4154F}"/>
                </a:ext>
              </a:extLst>
            </p:cNvPr>
            <p:cNvCxnSpPr>
              <a:cxnSpLocks/>
              <a:stCxn id="12" idx="1"/>
              <a:endCxn id="28" idx="0"/>
            </p:cNvCxnSpPr>
            <p:nvPr/>
          </p:nvCxnSpPr>
          <p:spPr>
            <a:xfrm flipH="1">
              <a:off x="2888740" y="3665932"/>
              <a:ext cx="717262" cy="3792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chte verbindingslijn met pijl 88">
              <a:extLst>
                <a:ext uri="{FF2B5EF4-FFF2-40B4-BE49-F238E27FC236}">
                  <a16:creationId xmlns:a16="http://schemas.microsoft.com/office/drawing/2014/main" id="{A8222A49-B3D4-757E-1B5D-86864E622825}"/>
                </a:ext>
              </a:extLst>
            </p:cNvPr>
            <p:cNvCxnSpPr>
              <a:cxnSpLocks/>
              <a:stCxn id="24" idx="2"/>
              <a:endCxn id="23" idx="1"/>
            </p:cNvCxnSpPr>
            <p:nvPr/>
          </p:nvCxnSpPr>
          <p:spPr>
            <a:xfrm>
              <a:off x="5526540" y="3930409"/>
              <a:ext cx="247554" cy="4130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met pijl 91">
              <a:extLst>
                <a:ext uri="{FF2B5EF4-FFF2-40B4-BE49-F238E27FC236}">
                  <a16:creationId xmlns:a16="http://schemas.microsoft.com/office/drawing/2014/main" id="{9568B7B1-B199-66B6-1221-30094F2E684A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 flipH="1">
              <a:off x="5954993" y="1605600"/>
              <a:ext cx="690392" cy="599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met pijl 94">
              <a:extLst>
                <a:ext uri="{FF2B5EF4-FFF2-40B4-BE49-F238E27FC236}">
                  <a16:creationId xmlns:a16="http://schemas.microsoft.com/office/drawing/2014/main" id="{19A8ADE6-97D5-E2CF-E1BD-C014D6B38206}"/>
                </a:ext>
              </a:extLst>
            </p:cNvPr>
            <p:cNvCxnSpPr>
              <a:cxnSpLocks/>
              <a:stCxn id="22" idx="1"/>
              <a:endCxn id="20" idx="0"/>
            </p:cNvCxnSpPr>
            <p:nvPr/>
          </p:nvCxnSpPr>
          <p:spPr>
            <a:xfrm flipH="1">
              <a:off x="5954993" y="2013240"/>
              <a:ext cx="1023625" cy="19193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Verbindingslijn: gekromd 98">
              <a:extLst>
                <a:ext uri="{FF2B5EF4-FFF2-40B4-BE49-F238E27FC236}">
                  <a16:creationId xmlns:a16="http://schemas.microsoft.com/office/drawing/2014/main" id="{BC1EA2B0-01D5-08C3-4DF8-AAC7784759B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V="1">
              <a:off x="4688765" y="2860900"/>
              <a:ext cx="494745" cy="163566"/>
            </a:xfrm>
            <a:prstGeom prst="curvedConnector4">
              <a:avLst>
                <a:gd name="adj1" fmla="val -25521"/>
                <a:gd name="adj2" fmla="val 239760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chte verbindingslijn met pijl 125">
              <a:extLst>
                <a:ext uri="{FF2B5EF4-FFF2-40B4-BE49-F238E27FC236}">
                  <a16:creationId xmlns:a16="http://schemas.microsoft.com/office/drawing/2014/main" id="{B81153DB-F89F-92F7-C1F1-BAE352DA2437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5183510" y="3206500"/>
              <a:ext cx="343030" cy="378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chte verbindingslijn met pijl 128">
              <a:extLst>
                <a:ext uri="{FF2B5EF4-FFF2-40B4-BE49-F238E27FC236}">
                  <a16:creationId xmlns:a16="http://schemas.microsoft.com/office/drawing/2014/main" id="{81AD79CC-673C-DED1-C1D4-7CB34735D7B8}"/>
                </a:ext>
              </a:extLst>
            </p:cNvPr>
            <p:cNvCxnSpPr>
              <a:cxnSpLocks/>
              <a:stCxn id="16" idx="1"/>
              <a:endCxn id="25" idx="2"/>
            </p:cNvCxnSpPr>
            <p:nvPr/>
          </p:nvCxnSpPr>
          <p:spPr>
            <a:xfrm flipV="1">
              <a:off x="4695438" y="1712080"/>
              <a:ext cx="0" cy="132162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C653CC04-4D36-3F7A-875D-197269B28E49}"/>
                </a:ext>
              </a:extLst>
            </p:cNvPr>
            <p:cNvSpPr/>
            <p:nvPr/>
          </p:nvSpPr>
          <p:spPr>
            <a:xfrm>
              <a:off x="6879506" y="2423708"/>
              <a:ext cx="1718292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Normal-Gamma</a:t>
              </a:r>
            </a:p>
          </p:txBody>
        </p:sp>
        <p:cxnSp>
          <p:nvCxnSpPr>
            <p:cNvPr id="141" name="Rechte verbindingslijn met pijl 140">
              <a:extLst>
                <a:ext uri="{FF2B5EF4-FFF2-40B4-BE49-F238E27FC236}">
                  <a16:creationId xmlns:a16="http://schemas.microsoft.com/office/drawing/2014/main" id="{2F76286A-4223-F5D2-D01C-E3D22E1CFC59}"/>
                </a:ext>
              </a:extLst>
            </p:cNvPr>
            <p:cNvCxnSpPr>
              <a:cxnSpLocks/>
              <a:stCxn id="133" idx="1"/>
              <a:endCxn id="20" idx="3"/>
            </p:cNvCxnSpPr>
            <p:nvPr/>
          </p:nvCxnSpPr>
          <p:spPr>
            <a:xfrm flipH="1" flipV="1">
              <a:off x="6411265" y="2377976"/>
              <a:ext cx="468241" cy="2185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7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We may approximate the posterior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with a distribution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</a:p>
              <a:p>
                <a:pPr lvl="1"/>
                <a:r>
                  <a:rPr lang="en-US" sz="1800" dirty="0"/>
                  <a:t>To do that, we need an objective characterizing the dissimilarity between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sz="1800" dirty="0"/>
                  <a:t>This is known as a “free energy” functional and may be understood through: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800" dirty="0"/>
              </a:p>
              <a:p>
                <a:pPr marL="0" lvl="2" indent="0">
                  <a:buNone/>
                </a:pPr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1FC5A61E-4608-18B4-AADA-58D14C07269D}"/>
              </a:ext>
            </a:extLst>
          </p:cNvPr>
          <p:cNvSpPr/>
          <p:nvPr/>
        </p:nvSpPr>
        <p:spPr>
          <a:xfrm>
            <a:off x="2578308" y="3346483"/>
            <a:ext cx="2443397" cy="885376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ED1BEF1-08CD-C3D5-D2EF-01847DC8F919}"/>
              </a:ext>
            </a:extLst>
          </p:cNvPr>
          <p:cNvSpPr/>
          <p:nvPr/>
        </p:nvSpPr>
        <p:spPr>
          <a:xfrm>
            <a:off x="5117225" y="3207825"/>
            <a:ext cx="2100539" cy="1176798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2D912CB-423A-07B5-7E8E-AF2C509E850B}"/>
              </a:ext>
            </a:extLst>
          </p:cNvPr>
          <p:cNvSpPr txBox="1"/>
          <p:nvPr/>
        </p:nvSpPr>
        <p:spPr>
          <a:xfrm>
            <a:off x="3010553" y="4353640"/>
            <a:ext cx="171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81919"/>
                </a:solidFill>
              </a:rPr>
              <a:t>prediction error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4D2AA3F-391D-6771-85FD-3A6CE45F5F1F}"/>
              </a:ext>
            </a:extLst>
          </p:cNvPr>
          <p:cNvSpPr txBox="1"/>
          <p:nvPr/>
        </p:nvSpPr>
        <p:spPr>
          <a:xfrm>
            <a:off x="5787357" y="4353640"/>
            <a:ext cx="3427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C81919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67867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1800" dirty="0"/>
                  <a:t>The free energy is a functional, i.e., a function of functions.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GB" sz="1800" dirty="0"/>
                  <a:t>We are looking for the </a:t>
                </a:r>
                <a:r>
                  <a:rPr lang="en-GB" sz="1800" i="1" dirty="0"/>
                  <a:t>probability distribution function </a:t>
                </a:r>
                <a:r>
                  <a:rPr lang="en-GB" sz="1800" dirty="0"/>
                  <a:t>that minimizes it: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𝒬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1800" b="0" dirty="0"/>
              </a:p>
              <a:p>
                <a:pPr lvl="1"/>
                <a:endParaRPr lang="en-GB" sz="1800" b="0" dirty="0"/>
              </a:p>
              <a:p>
                <a:pPr lvl="1"/>
                <a:r>
                  <a:rPr lang="en-GB" sz="1800" dirty="0"/>
                  <a:t>The space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GB" sz="1800" b="0" dirty="0"/>
                  <a:t> represents the space of candidate functions</a:t>
                </a:r>
                <a:r>
                  <a:rPr lang="en-GB" sz="1800" dirty="0"/>
                  <a:t>. </a:t>
                </a:r>
              </a:p>
              <a:p>
                <a:pPr lvl="1"/>
                <a:r>
                  <a:rPr lang="en-GB" sz="1800" dirty="0"/>
                  <a:t>Possible constraints on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GB" sz="1800" dirty="0"/>
                  <a:t> include:</a:t>
                </a:r>
              </a:p>
              <a:p>
                <a:pPr marL="342900" lvl="1" indent="-342900">
                  <a:spcAft>
                    <a:spcPts val="600"/>
                  </a:spcAft>
                  <a:buAutoNum type="arabicPeriod"/>
                </a:pPr>
                <a:r>
                  <a:rPr lang="en-GB" sz="1800" dirty="0"/>
                  <a:t>Data,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.</a:t>
                </a:r>
              </a:p>
              <a:p>
                <a:pPr marL="342900" lvl="1" indent="-342900">
                  <a:spcAft>
                    <a:spcPts val="600"/>
                  </a:spcAft>
                  <a:buAutoNum type="arabicPeriod"/>
                </a:pPr>
                <a:r>
                  <a:rPr lang="en-GB" sz="1800" dirty="0"/>
                  <a:t>Parametrization,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kstvak 5">
            <a:extLst>
              <a:ext uri="{FF2B5EF4-FFF2-40B4-BE49-F238E27FC236}">
                <a16:creationId xmlns:a16="http://schemas.microsoft.com/office/drawing/2014/main" id="{03C28C92-DE3D-DC80-3CB9-40A78D45ED5C}"/>
              </a:ext>
            </a:extLst>
          </p:cNvPr>
          <p:cNvSpPr txBox="1"/>
          <p:nvPr/>
        </p:nvSpPr>
        <p:spPr>
          <a:xfrm>
            <a:off x="5029199" y="4773600"/>
            <a:ext cx="33535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Van de </a:t>
            </a:r>
            <a:r>
              <a:rPr lang="en-GB" sz="800" dirty="0" err="1"/>
              <a:t>Laar</a:t>
            </a:r>
            <a:r>
              <a:rPr lang="en-GB" sz="800" dirty="0"/>
              <a:t> (2021). </a:t>
            </a:r>
            <a:r>
              <a:rPr lang="en-US" sz="800" dirty="0"/>
              <a:t>Chance-constrained active inference.</a:t>
            </a:r>
            <a:endParaRPr lang="en-GB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60C64-519E-182E-7BA3-03D4AAD2CA7C}"/>
                  </a:ext>
                </a:extLst>
              </p:cNvPr>
              <p:cNvSpPr txBox="1"/>
              <p:nvPr/>
            </p:nvSpPr>
            <p:spPr>
              <a:xfrm>
                <a:off x="4571456" y="3493195"/>
                <a:ext cx="45161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101073"/>
                    </a:solidFill>
                  </a:rPr>
                  <a:t>Factorization,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rgbClr val="101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101073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101073"/>
                    </a:solidFill>
                  </a:rPr>
                  <a:t>Probability mass in a subspace.</a:t>
                </a:r>
              </a:p>
              <a:p>
                <a:endParaRPr lang="en-GB" dirty="0">
                  <a:solidFill>
                    <a:srgbClr val="10107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60C64-519E-182E-7BA3-03D4AAD2C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456" y="3493195"/>
                <a:ext cx="4516125" cy="1077218"/>
              </a:xfrm>
              <a:prstGeom prst="rect">
                <a:avLst/>
              </a:prstGeom>
              <a:blipFill>
                <a:blip r:embed="rId4"/>
                <a:stretch>
                  <a:fillRect l="-1215" t="-2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28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buNone/>
                </a:pPr>
                <a:r>
                  <a:rPr lang="en-US" sz="1800" dirty="0"/>
                  <a:t>Suppose we have a distribution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we wish to minimize: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buNone/>
                </a:pPr>
                <a:r>
                  <a:rPr lang="en-US" sz="1800" dirty="0"/>
                  <a:t>The function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 is constrained to be a valid probability distribution: 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buNone/>
                </a:pPr>
                <a:r>
                  <a:rPr lang="en-US" sz="1800" dirty="0"/>
                  <a:t>To find the minimizer, we must find the functional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1800" dirty="0"/>
                  <a:t> and set it to 0.</a:t>
                </a:r>
              </a:p>
              <a:p>
                <a:pPr marL="0" lvl="2" indent="0">
                  <a:buNone/>
                </a:pPr>
                <a:r>
                  <a:rPr lang="en-US" sz="1800" dirty="0"/>
                  <a:t>In essence, variational Bayes turns integration into optimization.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 on a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Consider two fixed anchor points with a chain hanging between them: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The red chain minimizes </a:t>
                </a:r>
                <a:r>
                  <a:rPr lang="en-US" sz="1800" i="1" dirty="0"/>
                  <a:t>potential energy </a:t>
                </a:r>
                <a:r>
                  <a:rPr lang="en-US" sz="1800" dirty="0"/>
                  <a:t>(from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mechanics).</a:t>
                </a:r>
              </a:p>
              <a:p>
                <a:pPr lvl="1"/>
                <a:r>
                  <a:rPr lang="en-US" sz="1800" dirty="0"/>
                  <a:t>In our probabilistic model, we have variations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 b="-34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EA50549-0CC8-0815-8473-5B1132BEC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145" y="1511559"/>
            <a:ext cx="5439371" cy="241749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B718576-64EB-928B-B5C8-66B1F2140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35146" y="1511559"/>
            <a:ext cx="5439371" cy="2417498"/>
          </a:xfrm>
          <a:prstGeom prst="rect">
            <a:avLst/>
          </a:prstGeom>
        </p:spPr>
      </p:pic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476E7979-6DE6-D57C-B2CB-CBF889D4D3E3}"/>
              </a:ext>
            </a:extLst>
          </p:cNvPr>
          <p:cNvSpPr/>
          <p:nvPr/>
        </p:nvSpPr>
        <p:spPr>
          <a:xfrm>
            <a:off x="2714913" y="2294773"/>
            <a:ext cx="2483450" cy="813244"/>
          </a:xfrm>
          <a:custGeom>
            <a:avLst/>
            <a:gdLst>
              <a:gd name="connsiteX0" fmla="*/ 0 w 2743200"/>
              <a:gd name="connsiteY0" fmla="*/ 0 h 867949"/>
              <a:gd name="connsiteX1" fmla="*/ 403200 w 2743200"/>
              <a:gd name="connsiteY1" fmla="*/ 748800 h 867949"/>
              <a:gd name="connsiteX2" fmla="*/ 2361600 w 2743200"/>
              <a:gd name="connsiteY2" fmla="*/ 792000 h 867949"/>
              <a:gd name="connsiteX3" fmla="*/ 2743200 w 2743200"/>
              <a:gd name="connsiteY3" fmla="*/ 14400 h 86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867949">
                <a:moveTo>
                  <a:pt x="0" y="0"/>
                </a:moveTo>
                <a:cubicBezTo>
                  <a:pt x="4800" y="308400"/>
                  <a:pt x="9600" y="616800"/>
                  <a:pt x="403200" y="748800"/>
                </a:cubicBezTo>
                <a:cubicBezTo>
                  <a:pt x="796800" y="880800"/>
                  <a:pt x="1971600" y="914400"/>
                  <a:pt x="2361600" y="792000"/>
                </a:cubicBezTo>
                <a:cubicBezTo>
                  <a:pt x="2751600" y="669600"/>
                  <a:pt x="2653200" y="105600"/>
                  <a:pt x="2743200" y="144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0A2CB9F-0CA7-EB5E-92D4-8D7B3B2BB23F}"/>
              </a:ext>
            </a:extLst>
          </p:cNvPr>
          <p:cNvCxnSpPr>
            <a:cxnSpLocks/>
          </p:cNvCxnSpPr>
          <p:nvPr/>
        </p:nvCxnSpPr>
        <p:spPr>
          <a:xfrm>
            <a:off x="1817764" y="2785672"/>
            <a:ext cx="0" cy="50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E3446D5F-3D84-4700-B74D-56F26ED6DC45}"/>
                  </a:ext>
                </a:extLst>
              </p:cNvPr>
              <p:cNvSpPr txBox="1"/>
              <p:nvPr/>
            </p:nvSpPr>
            <p:spPr>
              <a:xfrm>
                <a:off x="1767598" y="2675849"/>
                <a:ext cx="33894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baseline="-25000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GB" sz="2000" b="1" i="1" baseline="-25000" dirty="0"/>
              </a:p>
            </p:txBody>
          </p:sp>
        </mc:Choice>
        <mc:Fallback xmlns=""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E3446D5F-3D84-4700-B74D-56F26ED6D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598" y="2675849"/>
                <a:ext cx="338942" cy="392993"/>
              </a:xfrm>
              <a:prstGeom prst="rect">
                <a:avLst/>
              </a:prstGeom>
              <a:blipFill>
                <a:blip r:embed="rId8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AA7C8A39-99B8-EC94-FFF9-90799FDC70DB}"/>
              </a:ext>
            </a:extLst>
          </p:cNvPr>
          <p:cNvSpPr/>
          <p:nvPr/>
        </p:nvSpPr>
        <p:spPr>
          <a:xfrm>
            <a:off x="2550337" y="2142423"/>
            <a:ext cx="2620129" cy="586387"/>
          </a:xfrm>
          <a:custGeom>
            <a:avLst/>
            <a:gdLst>
              <a:gd name="connsiteX0" fmla="*/ 136574 w 2894174"/>
              <a:gd name="connsiteY0" fmla="*/ 187201 h 700858"/>
              <a:gd name="connsiteX1" fmla="*/ 122174 w 2894174"/>
              <a:gd name="connsiteY1" fmla="*/ 698401 h 700858"/>
              <a:gd name="connsiteX2" fmla="*/ 1439774 w 2894174"/>
              <a:gd name="connsiteY2" fmla="*/ 1 h 700858"/>
              <a:gd name="connsiteX3" fmla="*/ 2238974 w 2894174"/>
              <a:gd name="connsiteY3" fmla="*/ 691201 h 700858"/>
              <a:gd name="connsiteX4" fmla="*/ 2894174 w 2894174"/>
              <a:gd name="connsiteY4" fmla="*/ 230401 h 7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174" h="700858">
                <a:moveTo>
                  <a:pt x="136574" y="187201"/>
                </a:moveTo>
                <a:cubicBezTo>
                  <a:pt x="20774" y="458401"/>
                  <a:pt x="-95026" y="729601"/>
                  <a:pt x="122174" y="698401"/>
                </a:cubicBezTo>
                <a:cubicBezTo>
                  <a:pt x="339374" y="667201"/>
                  <a:pt x="1086974" y="1201"/>
                  <a:pt x="1439774" y="1"/>
                </a:cubicBezTo>
                <a:cubicBezTo>
                  <a:pt x="1792574" y="-1199"/>
                  <a:pt x="1996574" y="652801"/>
                  <a:pt x="2238974" y="691201"/>
                </a:cubicBezTo>
                <a:cubicBezTo>
                  <a:pt x="2481374" y="729601"/>
                  <a:pt x="2884574" y="387601"/>
                  <a:pt x="2894174" y="230401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F13DD06-DF09-6012-84E9-B744FCE1C603}"/>
              </a:ext>
            </a:extLst>
          </p:cNvPr>
          <p:cNvSpPr txBox="1"/>
          <p:nvPr/>
        </p:nvSpPr>
        <p:spPr>
          <a:xfrm>
            <a:off x="6665787" y="2302652"/>
            <a:ext cx="198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“variations”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90ABCFF7-B540-E46A-8BDB-3EA429F03043}"/>
              </a:ext>
            </a:extLst>
          </p:cNvPr>
          <p:cNvCxnSpPr>
            <a:cxnSpLocks/>
          </p:cNvCxnSpPr>
          <p:nvPr/>
        </p:nvCxnSpPr>
        <p:spPr>
          <a:xfrm flipH="1">
            <a:off x="3971803" y="2435618"/>
            <a:ext cx="2717259" cy="672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B98048D-9881-E214-2B5C-E3FA5060D799}"/>
              </a:ext>
            </a:extLst>
          </p:cNvPr>
          <p:cNvCxnSpPr>
            <a:cxnSpLocks/>
          </p:cNvCxnSpPr>
          <p:nvPr/>
        </p:nvCxnSpPr>
        <p:spPr>
          <a:xfrm flipH="1">
            <a:off x="4459610" y="2435617"/>
            <a:ext cx="2229452" cy="749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FD467C05-44B7-844C-97B5-3CAF1D85CD20}"/>
              </a:ext>
            </a:extLst>
          </p:cNvPr>
          <p:cNvCxnSpPr>
            <a:cxnSpLocks/>
          </p:cNvCxnSpPr>
          <p:nvPr/>
        </p:nvCxnSpPr>
        <p:spPr>
          <a:xfrm flipH="1">
            <a:off x="4580176" y="2458330"/>
            <a:ext cx="2108886" cy="229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25">
                <a:extLst>
                  <a:ext uri="{FF2B5EF4-FFF2-40B4-BE49-F238E27FC236}">
                    <a16:creationId xmlns:a16="http://schemas.microsoft.com/office/drawing/2014/main" id="{72CC01BA-34F3-C298-EC2E-A6059DD9D23A}"/>
                  </a:ext>
                </a:extLst>
              </p:cNvPr>
              <p:cNvSpPr txBox="1"/>
              <p:nvPr/>
            </p:nvSpPr>
            <p:spPr>
              <a:xfrm>
                <a:off x="3306588" y="1815398"/>
                <a:ext cx="33894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-25000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GB" sz="2000" b="1" i="1" baseline="-25000" dirty="0"/>
              </a:p>
            </p:txBody>
          </p:sp>
        </mc:Choice>
        <mc:Fallback xmlns="">
          <p:sp>
            <p:nvSpPr>
              <p:cNvPr id="7" name="Tekstvak 25">
                <a:extLst>
                  <a:ext uri="{FF2B5EF4-FFF2-40B4-BE49-F238E27FC236}">
                    <a16:creationId xmlns:a16="http://schemas.microsoft.com/office/drawing/2014/main" id="{72CC01BA-34F3-C298-EC2E-A6059DD9D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88" y="1815398"/>
                <a:ext cx="338942" cy="392993"/>
              </a:xfrm>
              <a:prstGeom prst="rect">
                <a:avLst/>
              </a:prstGeom>
              <a:blipFill>
                <a:blip r:embed="rId9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25">
                <a:extLst>
                  <a:ext uri="{FF2B5EF4-FFF2-40B4-BE49-F238E27FC236}">
                    <a16:creationId xmlns:a16="http://schemas.microsoft.com/office/drawing/2014/main" id="{70D8BDDA-F566-EA4E-9A38-257402ECC660}"/>
                  </a:ext>
                </a:extLst>
              </p:cNvPr>
              <p:cNvSpPr txBox="1"/>
              <p:nvPr/>
            </p:nvSpPr>
            <p:spPr>
              <a:xfrm>
                <a:off x="2950981" y="2319109"/>
                <a:ext cx="33894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-25000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sz="2000" b="1" i="1" baseline="-25000" dirty="0"/>
              </a:p>
            </p:txBody>
          </p:sp>
        </mc:Choice>
        <mc:Fallback xmlns="">
          <p:sp>
            <p:nvSpPr>
              <p:cNvPr id="9" name="Tekstvak 25">
                <a:extLst>
                  <a:ext uri="{FF2B5EF4-FFF2-40B4-BE49-F238E27FC236}">
                    <a16:creationId xmlns:a16="http://schemas.microsoft.com/office/drawing/2014/main" id="{70D8BDDA-F566-EA4E-9A38-257402EC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81" y="2319109"/>
                <a:ext cx="338942" cy="3929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3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31" grpId="0" animBg="1"/>
      <p:bldP spid="4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60D3D08-D8EF-57EF-0FE2-31D7F72F43F8}"/>
              </a:ext>
            </a:extLst>
          </p:cNvPr>
          <p:cNvSpPr txBox="1"/>
          <p:nvPr/>
        </p:nvSpPr>
        <p:spPr>
          <a:xfrm>
            <a:off x="4420746" y="4732437"/>
            <a:ext cx="40052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err="1"/>
              <a:t>Onderzoeksraad</a:t>
            </a:r>
            <a:r>
              <a:rPr lang="en-GB" sz="800"/>
              <a:t> </a:t>
            </a:r>
            <a:r>
              <a:rPr lang="en-GB" sz="800" err="1"/>
              <a:t>voor</a:t>
            </a:r>
            <a:r>
              <a:rPr lang="en-GB" sz="800"/>
              <a:t> </a:t>
            </a:r>
            <a:r>
              <a:rPr lang="en-GB" sz="800" err="1"/>
              <a:t>veiligheid</a:t>
            </a:r>
            <a:r>
              <a:rPr lang="en-GB" sz="800"/>
              <a:t>: https://youtu.be/LJevke4_i5Y</a:t>
            </a:r>
          </a:p>
        </p:txBody>
      </p:sp>
      <p:pic>
        <p:nvPicPr>
          <p:cNvPr id="10" name="vlc-record-2023-04-17-09h46m15s-Lifting accident Alphen aan den Rijn.mp4-">
            <a:hlinkClick r:id="" action="ppaction://media"/>
            <a:extLst>
              <a:ext uri="{FF2B5EF4-FFF2-40B4-BE49-F238E27FC236}">
                <a16:creationId xmlns:a16="http://schemas.microsoft.com/office/drawing/2014/main" id="{7EEAB3D1-EC0F-195F-3D15-24EA5D49CC9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575" y="489223"/>
            <a:ext cx="7307410" cy="4110049"/>
          </a:xfrm>
        </p:spPr>
      </p:pic>
    </p:spTree>
    <p:extLst>
      <p:ext uri="{BB962C8B-B14F-4D97-AF65-F5344CB8AC3E}">
        <p14:creationId xmlns:p14="http://schemas.microsoft.com/office/powerpoint/2010/main" val="173526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dirty="0"/>
                  <a:t>We can find the functional derivative by considering how much 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changes as a function of the variation, and setting that to 0;</a:t>
                </a: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dirty="0"/>
                  <a:t>Expanding 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gives:</a:t>
                </a: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022D438-535A-B48F-615E-6EE2C2BE8F3E}"/>
              </a:ext>
            </a:extLst>
          </p:cNvPr>
          <p:cNvSpPr txBox="1"/>
          <p:nvPr/>
        </p:nvSpPr>
        <p:spPr>
          <a:xfrm>
            <a:off x="2683727" y="4773600"/>
            <a:ext cx="5699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Senöz</a:t>
            </a:r>
            <a:r>
              <a:rPr lang="en-GB" sz="800" dirty="0"/>
              <a:t>, van de </a:t>
            </a:r>
            <a:r>
              <a:rPr lang="en-GB" sz="800" dirty="0" err="1"/>
              <a:t>Laar</a:t>
            </a:r>
            <a:r>
              <a:rPr lang="en-GB" sz="800" dirty="0"/>
              <a:t>, </a:t>
            </a:r>
            <a:r>
              <a:rPr lang="en-GB" sz="800" dirty="0" err="1"/>
              <a:t>Bagaev</a:t>
            </a:r>
            <a:r>
              <a:rPr lang="en-GB" sz="800" dirty="0"/>
              <a:t> &amp; de Vries (2021). </a:t>
            </a:r>
            <a:r>
              <a:rPr lang="en-US" sz="800" dirty="0"/>
              <a:t>Variational Message Passing and Local Constraint Manipulation in Factor Graphs.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0181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buNone/>
                </a:pPr>
                <a:r>
                  <a:rPr lang="en-US" sz="1800" dirty="0"/>
                  <a:t>The common term is the functional derivative we were looking for.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2" indent="0">
                  <a:buNone/>
                </a:pPr>
                <a:endParaRPr lang="en-US" sz="1800" dirty="0"/>
              </a:p>
              <a:p>
                <a:pPr marL="0" lvl="2" indent="0">
                  <a:buNone/>
                </a:pPr>
                <a:r>
                  <a:rPr lang="en-US" sz="1800" dirty="0"/>
                  <a:t>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is 0 when the functional derivative is 0: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sz="1800" dirty="0"/>
                            <m:t> 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022D438-535A-B48F-615E-6EE2C2BE8F3E}"/>
              </a:ext>
            </a:extLst>
          </p:cNvPr>
          <p:cNvSpPr txBox="1"/>
          <p:nvPr/>
        </p:nvSpPr>
        <p:spPr>
          <a:xfrm>
            <a:off x="2683727" y="4773600"/>
            <a:ext cx="5699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Senöz</a:t>
            </a:r>
            <a:r>
              <a:rPr lang="en-GB" sz="800" dirty="0"/>
              <a:t>, van de </a:t>
            </a:r>
            <a:r>
              <a:rPr lang="en-GB" sz="800" dirty="0" err="1"/>
              <a:t>Laar</a:t>
            </a:r>
            <a:r>
              <a:rPr lang="en-GB" sz="800" dirty="0"/>
              <a:t>, </a:t>
            </a:r>
            <a:r>
              <a:rPr lang="en-GB" sz="800" dirty="0" err="1"/>
              <a:t>Bagaev</a:t>
            </a:r>
            <a:r>
              <a:rPr lang="en-GB" sz="800" dirty="0"/>
              <a:t> &amp; de Vries (2021). </a:t>
            </a:r>
            <a:r>
              <a:rPr lang="en-US" sz="800" dirty="0"/>
              <a:t>Variational Message Passing and Local Constraint Manipulation in Factor Graphs.</a:t>
            </a:r>
            <a:endParaRPr lang="en-GB" sz="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47ADE0-3592-3913-BA2C-687E653BDCF0}"/>
              </a:ext>
            </a:extLst>
          </p:cNvPr>
          <p:cNvCxnSpPr/>
          <p:nvPr/>
        </p:nvCxnSpPr>
        <p:spPr>
          <a:xfrm>
            <a:off x="3994879" y="2203554"/>
            <a:ext cx="11617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26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message passing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One can distribute the free energy functional over a factor graph.</a:t>
            </a:r>
          </a:p>
          <a:p>
            <a:pPr lvl="1"/>
            <a:endParaRPr lang="en-US" sz="1800" b="0" dirty="0"/>
          </a:p>
          <a:p>
            <a:pPr lvl="1"/>
            <a:endParaRPr lang="en-US" sz="1800" b="0" dirty="0"/>
          </a:p>
          <a:p>
            <a:pPr lvl="1"/>
            <a:endParaRPr lang="en-US" sz="1800" dirty="0"/>
          </a:p>
          <a:p>
            <a:pPr lvl="1"/>
            <a:endParaRPr lang="en-US" sz="1800" b="0" dirty="0"/>
          </a:p>
          <a:p>
            <a:pPr lvl="1"/>
            <a:endParaRPr lang="en-US" sz="1800" b="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6BACDD-C67E-3D6F-32A2-4F7D598F5B20}"/>
                  </a:ext>
                </a:extLst>
              </p:cNvPr>
              <p:cNvSpPr/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6BACDD-C67E-3D6F-32A2-4F7D598F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15A18B-A69B-5247-054C-F61BDB576605}"/>
              </a:ext>
            </a:extLst>
          </p:cNvPr>
          <p:cNvCxnSpPr>
            <a:cxnSpLocks/>
            <a:stCxn id="10" idx="0"/>
            <a:endCxn id="13" idx="2"/>
          </p:cNvCxnSpPr>
          <p:nvPr/>
        </p:nvCxnSpPr>
        <p:spPr>
          <a:xfrm flipV="1">
            <a:off x="1412933" y="2366838"/>
            <a:ext cx="0" cy="1039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8150-1355-E7E6-DB5A-79DE605FD3E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412932" y="3998375"/>
            <a:ext cx="1" cy="255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5C9B576-5BC8-9293-6413-A25CD686E141}"/>
                  </a:ext>
                </a:extLst>
              </p:cNvPr>
              <p:cNvSpPr/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5C9B576-5BC8-9293-6413-A25CD686E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  <a:blipFill>
                <a:blip r:embed="rId4"/>
                <a:stretch>
                  <a:fillRect r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8">
                <a:extLst>
                  <a:ext uri="{FF2B5EF4-FFF2-40B4-BE49-F238E27FC236}">
                    <a16:creationId xmlns:a16="http://schemas.microsoft.com/office/drawing/2014/main" id="{3CCEA1E6-911B-F220-2FED-B1EF45156C0E}"/>
                  </a:ext>
                </a:extLst>
              </p:cNvPr>
              <p:cNvSpPr txBox="1"/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6" name="Tekstvak 18">
                <a:extLst>
                  <a:ext uri="{FF2B5EF4-FFF2-40B4-BE49-F238E27FC236}">
                    <a16:creationId xmlns:a16="http://schemas.microsoft.com/office/drawing/2014/main" id="{3CCEA1E6-911B-F220-2FED-B1EF45156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vak 19">
                <a:extLst>
                  <a:ext uri="{FF2B5EF4-FFF2-40B4-BE49-F238E27FC236}">
                    <a16:creationId xmlns:a16="http://schemas.microsoft.com/office/drawing/2014/main" id="{7A66A586-FC69-11EB-658C-6606B82D40DC}"/>
                  </a:ext>
                </a:extLst>
              </p:cNvPr>
              <p:cNvSpPr txBox="1"/>
              <p:nvPr/>
            </p:nvSpPr>
            <p:spPr>
              <a:xfrm>
                <a:off x="1172278" y="4105186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sz="2400" b="1" baseline="-25000" dirty="0"/>
              </a:p>
            </p:txBody>
          </p:sp>
        </mc:Choice>
        <mc:Fallback xmlns="">
          <p:sp>
            <p:nvSpPr>
              <p:cNvPr id="17" name="Tekstvak 19">
                <a:extLst>
                  <a:ext uri="{FF2B5EF4-FFF2-40B4-BE49-F238E27FC236}">
                    <a16:creationId xmlns:a16="http://schemas.microsoft.com/office/drawing/2014/main" id="{7A66A586-FC69-11EB-658C-6606B82D4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78" y="4105186"/>
                <a:ext cx="481307" cy="453137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Rechte verbindingslijn met pijl 24">
            <a:extLst>
              <a:ext uri="{FF2B5EF4-FFF2-40B4-BE49-F238E27FC236}">
                <a16:creationId xmlns:a16="http://schemas.microsoft.com/office/drawing/2014/main" id="{80D10EBC-C736-3B8B-2AF7-E82F2CF4529F}"/>
              </a:ext>
            </a:extLst>
          </p:cNvPr>
          <p:cNvCxnSpPr/>
          <p:nvPr/>
        </p:nvCxnSpPr>
        <p:spPr>
          <a:xfrm>
            <a:off x="1213313" y="2549174"/>
            <a:ext cx="0" cy="2265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5">
            <a:extLst>
              <a:ext uri="{FF2B5EF4-FFF2-40B4-BE49-F238E27FC236}">
                <a16:creationId xmlns:a16="http://schemas.microsoft.com/office/drawing/2014/main" id="{A40CEE4C-3083-B0F0-7571-603F2F7A5904}"/>
              </a:ext>
            </a:extLst>
          </p:cNvPr>
          <p:cNvCxnSpPr>
            <a:cxnSpLocks/>
          </p:cNvCxnSpPr>
          <p:nvPr/>
        </p:nvCxnSpPr>
        <p:spPr>
          <a:xfrm flipV="1">
            <a:off x="1213313" y="2960041"/>
            <a:ext cx="0" cy="2265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vak 30">
                <a:extLst>
                  <a:ext uri="{FF2B5EF4-FFF2-40B4-BE49-F238E27FC236}">
                    <a16:creationId xmlns:a16="http://schemas.microsoft.com/office/drawing/2014/main" id="{FBC2E317-51DC-0816-2275-3516297D5585}"/>
                  </a:ext>
                </a:extLst>
              </p:cNvPr>
              <p:cNvSpPr txBox="1"/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kstvak 30">
                <a:extLst>
                  <a:ext uri="{FF2B5EF4-FFF2-40B4-BE49-F238E27FC236}">
                    <a16:creationId xmlns:a16="http://schemas.microsoft.com/office/drawing/2014/main" id="{FBC2E317-51DC-0816-2275-3516297D5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blipFill>
                <a:blip r:embed="rId7"/>
                <a:stretch>
                  <a:fillRect r="-28409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vak 31">
                <a:extLst>
                  <a:ext uri="{FF2B5EF4-FFF2-40B4-BE49-F238E27FC236}">
                    <a16:creationId xmlns:a16="http://schemas.microsoft.com/office/drawing/2014/main" id="{B4E07346-686C-C2F1-62FE-8402B2497D5D}"/>
                  </a:ext>
                </a:extLst>
              </p:cNvPr>
              <p:cNvSpPr txBox="1"/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kstvak 31">
                <a:extLst>
                  <a:ext uri="{FF2B5EF4-FFF2-40B4-BE49-F238E27FC236}">
                    <a16:creationId xmlns:a16="http://schemas.microsoft.com/office/drawing/2014/main" id="{B4E07346-686C-C2F1-62FE-8402B249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blipFill>
                <a:blip r:embed="rId8"/>
                <a:stretch>
                  <a:fillRect r="-24176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F9B8C9-AE19-943A-92EE-B7038F0E63B4}"/>
                  </a:ext>
                </a:extLst>
              </p:cNvPr>
              <p:cNvSpPr txBox="1"/>
              <p:nvPr/>
            </p:nvSpPr>
            <p:spPr>
              <a:xfrm>
                <a:off x="1781846" y="1989521"/>
                <a:ext cx="7007339" cy="324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1800" b="0" dirty="0">
                    <a:solidFill>
                      <a:srgbClr val="101073"/>
                    </a:solidFill>
                  </a:rPr>
                  <a:t>V</a:t>
                </a:r>
                <a:r>
                  <a:rPr lang="en-US" sz="1800" dirty="0">
                    <a:solidFill>
                      <a:srgbClr val="101073"/>
                    </a:solidFill>
                  </a:rPr>
                  <a:t>ariational approximation can be applied to factor nodes locally.</a:t>
                </a: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rgbClr val="101073"/>
                    </a:solidFill>
                  </a:rPr>
                  <a:t>This turns standard messages into “variational messages”.</a:t>
                </a: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)∝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0107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1800" b="0" i="1" smtClean="0">
                                      <a:solidFill>
                                        <a:srgbClr val="10107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smtClean="0">
                                      <a:solidFill>
                                        <a:srgbClr val="10107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𝒳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0" i="1" smtClean="0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solidFill>
                                        <a:srgbClr val="10107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rgbClr val="101073"/>
                  </a:solidFill>
                </a:endParaRP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endParaRPr lang="en-US" sz="1800" dirty="0">
                  <a:solidFill>
                    <a:srgbClr val="101073"/>
                  </a:solidFill>
                </a:endParaRPr>
              </a:p>
              <a:p>
                <a:endParaRPr lang="en-GB" dirty="0">
                  <a:solidFill>
                    <a:srgbClr val="101073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F9B8C9-AE19-943A-92EE-B7038F0E6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46" y="1989521"/>
                <a:ext cx="7007339" cy="3240824"/>
              </a:xfrm>
              <a:prstGeom prst="rect">
                <a:avLst/>
              </a:prstGeom>
              <a:blipFill>
                <a:blip r:embed="rId9"/>
                <a:stretch>
                  <a:fillRect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vak 31">
                <a:extLst>
                  <a:ext uri="{FF2B5EF4-FFF2-40B4-BE49-F238E27FC236}">
                    <a16:creationId xmlns:a16="http://schemas.microsoft.com/office/drawing/2014/main" id="{F41BB685-2AF3-8478-46BB-199D6417F29C}"/>
                  </a:ext>
                </a:extLst>
              </p:cNvPr>
              <p:cNvSpPr txBox="1"/>
              <p:nvPr/>
            </p:nvSpPr>
            <p:spPr>
              <a:xfrm>
                <a:off x="543410" y="2907711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kstvak 31">
                <a:extLst>
                  <a:ext uri="{FF2B5EF4-FFF2-40B4-BE49-F238E27FC236}">
                    <a16:creationId xmlns:a16="http://schemas.microsoft.com/office/drawing/2014/main" id="{F41BB685-2AF3-8478-46BB-199D6417F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0" y="2907711"/>
                <a:ext cx="556879" cy="369332"/>
              </a:xfrm>
              <a:prstGeom prst="rect">
                <a:avLst/>
              </a:prstGeom>
              <a:blipFill>
                <a:blip r:embed="rId10"/>
                <a:stretch>
                  <a:fillRect r="-20879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kstvak 5">
            <a:extLst>
              <a:ext uri="{FF2B5EF4-FFF2-40B4-BE49-F238E27FC236}">
                <a16:creationId xmlns:a16="http://schemas.microsoft.com/office/drawing/2014/main" id="{9D009BA9-F1C4-A528-DBF0-29986297B6A6}"/>
              </a:ext>
            </a:extLst>
          </p:cNvPr>
          <p:cNvSpPr txBox="1"/>
          <p:nvPr/>
        </p:nvSpPr>
        <p:spPr>
          <a:xfrm>
            <a:off x="5149121" y="4773600"/>
            <a:ext cx="3233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Dauwels</a:t>
            </a:r>
            <a:r>
              <a:rPr lang="en-GB" sz="800" dirty="0"/>
              <a:t> (2007). </a:t>
            </a:r>
            <a:r>
              <a:rPr lang="en-US" sz="800" dirty="0"/>
              <a:t>On variational message passing on factor graphs.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948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/>
      <p:bldP spid="17" grpId="0"/>
      <p:bldP spid="23" grpId="0"/>
      <p:bldP spid="24" grpId="0"/>
      <p:bldP spid="24" grpId="1"/>
      <p:bldP spid="26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2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model3-trn-preds">
            <a:hlinkClick r:id="" action="ppaction://media"/>
            <a:extLst>
              <a:ext uri="{FF2B5EF4-FFF2-40B4-BE49-F238E27FC236}">
                <a16:creationId xmlns:a16="http://schemas.microsoft.com/office/drawing/2014/main" id="{854ADABB-CC3E-8044-1B81-5A23160B9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3983" y="1383131"/>
            <a:ext cx="3928017" cy="2946013"/>
          </a:xfrm>
          <a:prstGeom prst="rect">
            <a:avLst/>
          </a:prstGeom>
        </p:spPr>
      </p:pic>
      <p:pic>
        <p:nvPicPr>
          <p:cNvPr id="8" name="model3-params-tau">
            <a:hlinkClick r:id="" action="ppaction://media"/>
            <a:extLst>
              <a:ext uri="{FF2B5EF4-FFF2-40B4-BE49-F238E27FC236}">
                <a16:creationId xmlns:a16="http://schemas.microsoft.com/office/drawing/2014/main" id="{60C6738C-8D0A-A2CE-1949-88EDF8B750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50987" y="2763280"/>
            <a:ext cx="3941736" cy="1471581"/>
          </a:xfrm>
          <a:prstGeom prst="rect">
            <a:avLst/>
          </a:prstGeom>
        </p:spPr>
      </p:pic>
      <p:pic>
        <p:nvPicPr>
          <p:cNvPr id="3" name="model2-params-theta">
            <a:hlinkClick r:id="" action="ppaction://media"/>
            <a:extLst>
              <a:ext uri="{FF2B5EF4-FFF2-40B4-BE49-F238E27FC236}">
                <a16:creationId xmlns:a16="http://schemas.microsoft.com/office/drawing/2014/main" id="{439C7B3A-3B97-E2BB-96FB-9CB0BDBACEC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b="6402"/>
          <a:stretch/>
        </p:blipFill>
        <p:spPr>
          <a:xfrm>
            <a:off x="4473961" y="854969"/>
            <a:ext cx="4272800" cy="19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2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model3-val-sims">
            <a:hlinkClick r:id="" action="ppaction://media"/>
            <a:extLst>
              <a:ext uri="{FF2B5EF4-FFF2-40B4-BE49-F238E27FC236}">
                <a16:creationId xmlns:a16="http://schemas.microsoft.com/office/drawing/2014/main" id="{6D3E4DB0-219D-8EBC-CF16-40E2A7C17F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7822" y="1430583"/>
            <a:ext cx="3792067" cy="2844051"/>
          </a:xfrm>
        </p:spPr>
      </p:pic>
      <p:pic>
        <p:nvPicPr>
          <p:cNvPr id="8" name="model3-sim-error">
            <a:hlinkClick r:id="" action="ppaction://media"/>
            <a:extLst>
              <a:ext uri="{FF2B5EF4-FFF2-40B4-BE49-F238E27FC236}">
                <a16:creationId xmlns:a16="http://schemas.microsoft.com/office/drawing/2014/main" id="{FEA99AF4-AFFA-61F4-1730-207FECD7B0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1430583"/>
            <a:ext cx="3792068" cy="28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Take-aways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sz="2000" dirty="0"/>
              <a:t>Quantified uncertainty should be part of models.</a:t>
            </a:r>
          </a:p>
          <a:p>
            <a:pPr marL="342900" lvl="1" indent="-342900">
              <a:buFont typeface="+mj-lt"/>
              <a:buAutoNum type="arabicPeriod"/>
            </a:pPr>
            <a:endParaRPr lang="en-US" sz="2000" dirty="0"/>
          </a:p>
          <a:p>
            <a:pPr marL="342900" lvl="1" indent="-342900">
              <a:buFont typeface="+mj-lt"/>
              <a:buAutoNum type="arabicPeriod"/>
            </a:pPr>
            <a:r>
              <a:rPr lang="en-US" sz="2000" dirty="0"/>
              <a:t>Variational Bayes turns integration into optimization.</a:t>
            </a:r>
          </a:p>
          <a:p>
            <a:pPr marL="342900" lvl="1" indent="-342900">
              <a:buFont typeface="+mj-lt"/>
              <a:buAutoNum type="arabicPeriod"/>
            </a:pPr>
            <a:endParaRPr lang="en-US" sz="2000" dirty="0"/>
          </a:p>
          <a:p>
            <a:pPr marL="342900" lvl="1" indent="-342900">
              <a:buFont typeface="+mj-lt"/>
              <a:buAutoNum type="arabicPeriod"/>
            </a:pPr>
            <a:r>
              <a:rPr lang="en-US" sz="2000" dirty="0"/>
              <a:t>Variational message passing is inference distributed over a factor graph.</a:t>
            </a:r>
          </a:p>
          <a:p>
            <a:pPr marL="285750" lvl="1" indent="-285750">
              <a:buFontTx/>
              <a:buChar char="-"/>
            </a:pPr>
            <a:endParaRPr lang="en-US" sz="20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5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	Checkout: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7ACBC8E-D447-D129-34E7-C749E1609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8251"/>
            <a:ext cx="3140030" cy="4115389"/>
          </a:xfrm>
          <a:prstGeom prst="rect">
            <a:avLst/>
          </a:prstGeom>
        </p:spPr>
      </p:pic>
      <p:pic>
        <p:nvPicPr>
          <p:cNvPr id="5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2D6C-5D5A-8CA8-3301-993DFAA1A6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980"/>
          <a:stretch/>
        </p:blipFill>
        <p:spPr>
          <a:xfrm>
            <a:off x="1160990" y="831074"/>
            <a:ext cx="2667570" cy="76788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E888333-97DD-4933-7A33-BE40367F7B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2587" y="1959142"/>
            <a:ext cx="1143315" cy="379324"/>
          </a:xfrm>
          <a:prstGeom prst="rect">
            <a:avLst/>
          </a:prstGeom>
        </p:spPr>
      </p:pic>
      <p:pic>
        <p:nvPicPr>
          <p:cNvPr id="3" name="RxInfer">
            <a:hlinkClick r:id="" action="ppaction://media"/>
            <a:extLst>
              <a:ext uri="{FF2B5EF4-FFF2-40B4-BE49-F238E27FC236}">
                <a16:creationId xmlns:a16="http://schemas.microsoft.com/office/drawing/2014/main" id="{66C3B967-D13D-4A19-4068-97051EC9D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36139" b="14753"/>
          <a:stretch/>
        </p:blipFill>
        <p:spPr>
          <a:xfrm>
            <a:off x="612000" y="2542447"/>
            <a:ext cx="3876612" cy="1665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D3D53-4025-2EED-47A2-D9D04267CB9A}"/>
              </a:ext>
            </a:extLst>
          </p:cNvPr>
          <p:cNvSpPr txBox="1"/>
          <p:nvPr/>
        </p:nvSpPr>
        <p:spPr>
          <a:xfrm>
            <a:off x="1126623" y="4173926"/>
            <a:ext cx="329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01073"/>
                </a:solidFill>
              </a:rPr>
              <a:t>https://github.com/biaslab/RxInfer.jl</a:t>
            </a:r>
            <a:endParaRPr lang="en-GB" sz="1200" b="1" dirty="0">
              <a:solidFill>
                <a:srgbClr val="1010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B2FC4-4BFC-1A18-C533-F85261CF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Weakly informative priors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A common critique is that the act of “choosing priors” leads to non-objective results.</a:t>
            </a:r>
          </a:p>
          <a:p>
            <a:pPr lvl="1"/>
            <a:r>
              <a:rPr lang="en-US" sz="1800" dirty="0"/>
              <a:t>-&gt; One should rely on as generic and uninformative priors as possible.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In the case of polynomial NARX models, I argue that one may use “weak information” in the sense that lower-order terms are more likely to have large coefficients than higher-order terms.</a:t>
            </a:r>
          </a:p>
          <a:p>
            <a:pPr marL="285750" lvl="1" indent="-285750">
              <a:buFontTx/>
              <a:buChar char="-"/>
            </a:pPr>
            <a:r>
              <a:rPr lang="en-US" sz="1800" dirty="0"/>
              <a:t>This may be incorporated by having a zero-mean Gaussian prior with large variances for low-order terms (indicating uncertainty) and small variances for high-order terms (i.e., you are certain that the coefficient is close to 0).</a:t>
            </a:r>
          </a:p>
          <a:p>
            <a:pPr marL="285750" lvl="1" indent="-285750">
              <a:buFontTx/>
              <a:buChar char="-"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285750" lvl="1" indent="-285750">
              <a:buFontTx/>
              <a:buChar char="-"/>
            </a:pPr>
            <a:endParaRPr lang="en-US" sz="1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free energy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The “free energy” objective decomposes into prediction error and complexity: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800" dirty="0"/>
              </a:p>
              <a:p>
                <a:pPr lvl="1"/>
                <a:r>
                  <a:rPr lang="en-US" sz="1800" dirty="0"/>
                  <a:t>It can also be decomposed as an upper bound to negative model evidence: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  <a:p>
                <a:pPr lvl="1"/>
                <a:endParaRPr lang="en-US" sz="16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In this sense, a smaller free energy means 1) a better approximation of the posterior and/or 2) a better model for the given data.</a:t>
                </a:r>
              </a:p>
              <a:p>
                <a:pPr marL="285750" lvl="1" indent="-285750">
                  <a:buFontTx/>
                  <a:buChar char="-"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 r="-1231" b="-7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Ovaal 7">
            <a:extLst>
              <a:ext uri="{FF2B5EF4-FFF2-40B4-BE49-F238E27FC236}">
                <a16:creationId xmlns:a16="http://schemas.microsoft.com/office/drawing/2014/main" id="{D7D91BB7-6632-217B-5248-FA81C1381A57}"/>
              </a:ext>
            </a:extLst>
          </p:cNvPr>
          <p:cNvSpPr/>
          <p:nvPr/>
        </p:nvSpPr>
        <p:spPr>
          <a:xfrm>
            <a:off x="3125450" y="2549264"/>
            <a:ext cx="2450891" cy="1007157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9">
                <a:extLst>
                  <a:ext uri="{FF2B5EF4-FFF2-40B4-BE49-F238E27FC236}">
                    <a16:creationId xmlns:a16="http://schemas.microsoft.com/office/drawing/2014/main" id="{EC40D43D-C630-ADC7-D042-07EC60ACCAAE}"/>
                  </a:ext>
                </a:extLst>
              </p:cNvPr>
              <p:cNvSpPr txBox="1"/>
              <p:nvPr/>
            </p:nvSpPr>
            <p:spPr>
              <a:xfrm>
                <a:off x="2091128" y="3578907"/>
                <a:ext cx="3202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81919"/>
                    </a:solidFill>
                  </a:rPr>
                  <a:t>approximation to posterior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C81919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1" i="1" smtClean="0">
                        <a:solidFill>
                          <a:srgbClr val="C81919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1600" b="1" dirty="0">
                    <a:solidFill>
                      <a:srgbClr val="C8191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kstvak 9">
                <a:extLst>
                  <a:ext uri="{FF2B5EF4-FFF2-40B4-BE49-F238E27FC236}">
                    <a16:creationId xmlns:a16="http://schemas.microsoft.com/office/drawing/2014/main" id="{EC40D43D-C630-ADC7-D042-07EC60ACC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128" y="3578907"/>
                <a:ext cx="3202748" cy="338554"/>
              </a:xfrm>
              <a:prstGeom prst="rect">
                <a:avLst/>
              </a:prstGeom>
              <a:blipFill>
                <a:blip r:embed="rId4"/>
                <a:stretch>
                  <a:fillRect l="-952"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al 7">
            <a:extLst>
              <a:ext uri="{FF2B5EF4-FFF2-40B4-BE49-F238E27FC236}">
                <a16:creationId xmlns:a16="http://schemas.microsoft.com/office/drawing/2014/main" id="{7569677D-486C-4D98-74A9-BD82F0895EC7}"/>
              </a:ext>
            </a:extLst>
          </p:cNvPr>
          <p:cNvSpPr/>
          <p:nvPr/>
        </p:nvSpPr>
        <p:spPr>
          <a:xfrm>
            <a:off x="6011056" y="2780017"/>
            <a:ext cx="607102" cy="522734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vak 9">
            <a:extLst>
              <a:ext uri="{FF2B5EF4-FFF2-40B4-BE49-F238E27FC236}">
                <a16:creationId xmlns:a16="http://schemas.microsoft.com/office/drawing/2014/main" id="{AFF97215-275C-087E-7577-09CB99DD4EAB}"/>
              </a:ext>
            </a:extLst>
          </p:cNvPr>
          <p:cNvSpPr txBox="1"/>
          <p:nvPr/>
        </p:nvSpPr>
        <p:spPr>
          <a:xfrm>
            <a:off x="5945298" y="3409630"/>
            <a:ext cx="2093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81919"/>
                </a:solidFill>
              </a:rPr>
              <a:t>model evidence</a:t>
            </a:r>
          </a:p>
        </p:txBody>
      </p:sp>
    </p:spTree>
    <p:extLst>
      <p:ext uri="{BB962C8B-B14F-4D97-AF65-F5344CB8AC3E}">
        <p14:creationId xmlns:p14="http://schemas.microsoft.com/office/powerpoint/2010/main" val="42148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Uncertainty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What value do parameters in my model have?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How many parameters affect my system?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Do my parameters change over time?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Is my system affected by external disturbances?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Which model should I select for this system?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What should I measure to identify my system?</a:t>
            </a:r>
          </a:p>
          <a:p>
            <a:pPr lvl="1"/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07FBCA7-E3AB-454C-B663-F407A3FE41E8}"/>
              </a:ext>
            </a:extLst>
          </p:cNvPr>
          <p:cNvSpPr txBox="1"/>
          <p:nvPr/>
        </p:nvSpPr>
        <p:spPr>
          <a:xfrm>
            <a:off x="4420746" y="4732437"/>
            <a:ext cx="40052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err="1"/>
              <a:t>Onderzoeksraad</a:t>
            </a:r>
            <a:r>
              <a:rPr lang="en-GB" sz="800"/>
              <a:t> </a:t>
            </a:r>
            <a:r>
              <a:rPr lang="en-GB" sz="800" err="1"/>
              <a:t>voor</a:t>
            </a:r>
            <a:r>
              <a:rPr lang="en-GB" sz="800"/>
              <a:t> </a:t>
            </a:r>
            <a:r>
              <a:rPr lang="en-GB" sz="800" err="1"/>
              <a:t>veiligheid</a:t>
            </a:r>
            <a:r>
              <a:rPr lang="en-GB" sz="800"/>
              <a:t>: https://youtu.be/LJevke4_i5Y</a:t>
            </a:r>
          </a:p>
        </p:txBody>
      </p:sp>
      <p:pic>
        <p:nvPicPr>
          <p:cNvPr id="8" name="vlc-record-2023-04-17-10h04m29s-Lifting accident Alphen aan den Rijn.mp4-">
            <a:hlinkClick r:id="" action="ppaction://media"/>
            <a:extLst>
              <a:ext uri="{FF2B5EF4-FFF2-40B4-BE49-F238E27FC236}">
                <a16:creationId xmlns:a16="http://schemas.microsoft.com/office/drawing/2014/main" id="{A7517007-753C-F3F6-D6D5-CC0100ADAF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91"/>
                </p14:media>
              </p:ext>
            </p:extLst>
          </p:nvPr>
        </p:nvPicPr>
        <p:blipFill rotWithShape="1">
          <a:blip r:embed="rId5"/>
          <a:srcRect l="12628" r="17680" b="4005"/>
          <a:stretch/>
        </p:blipFill>
        <p:spPr>
          <a:xfrm>
            <a:off x="5213124" y="1423786"/>
            <a:ext cx="3264687" cy="252944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5A8DCC2-5F80-2E04-ABDB-41EC05BBA0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4523" y="1818925"/>
            <a:ext cx="730668" cy="5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97531E-6 L 0.04948 -0.0009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The solution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led to a mysterious 1 / exp term. Where does that come from?</a:t>
                </a:r>
              </a:p>
              <a:p>
                <a:pPr lvl="1"/>
                <a:r>
                  <a:rPr lang="en-US" sz="1800" dirty="0"/>
                  <a:t>It comes from the normalization constraint imposed on 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.</a:t>
                </a:r>
              </a:p>
              <a:p>
                <a:pPr lvl="1"/>
                <a:r>
                  <a:rPr lang="en-US" sz="1800" dirty="0"/>
                  <a:t>If we plug the optimal form into the constraint function, we get: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gives: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800" dirty="0"/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600" dirty="0"/>
                  <a:t>If there are multiple unknowns in the model, then you may choose to factorize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sz="1600" dirty="0"/>
                  <a:t>You would have multiple approximations, each dependent on the others.</a:t>
                </a:r>
              </a:p>
              <a:p>
                <a:pPr lvl="1"/>
                <a:r>
                  <a:rPr lang="en-US" sz="1600" dirty="0"/>
                  <a:t>-&gt; Solutions must be iterated until convergence.</a:t>
                </a:r>
              </a:p>
              <a:p>
                <a:pPr marL="285750" lvl="1" indent="-285750">
                  <a:buFontTx/>
                  <a:buChar char="-"/>
                </a:pPr>
                <a:endParaRPr lang="en-US" sz="1600" dirty="0"/>
              </a:p>
              <a:p>
                <a:pPr lvl="1"/>
                <a:r>
                  <a:rPr lang="en-US" sz="1600" dirty="0"/>
                  <a:t>“Mean-field” is a common factorization choice,</a:t>
                </a:r>
                <a:br>
                  <a:rPr lang="en-US" sz="1600" dirty="0"/>
                </a:br>
                <a:r>
                  <a:rPr lang="en-US" sz="1600" dirty="0"/>
                  <a:t>but may lead to poor performance.</a:t>
                </a:r>
              </a:p>
              <a:p>
                <a:pPr lvl="1"/>
                <a:r>
                  <a:rPr lang="en-US" sz="1600" dirty="0"/>
                  <a:t>“Structured” factorizations are richer, </a:t>
                </a:r>
                <a:br>
                  <a:rPr lang="en-US" sz="1600" dirty="0"/>
                </a:br>
                <a:r>
                  <a:rPr lang="en-US" sz="1600" dirty="0"/>
                  <a:t>but require more manual derivation work.</a:t>
                </a:r>
              </a:p>
              <a:p>
                <a:pPr lvl="1"/>
                <a:endParaRPr lang="en-US" sz="1600" dirty="0"/>
              </a:p>
              <a:p>
                <a:pPr marL="285750" lvl="1" indent="-285750">
                  <a:buFontTx/>
                  <a:buChar char="-"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38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C20E1F63-909D-0240-99D0-02906639C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06" y="2321534"/>
            <a:ext cx="3416606" cy="22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Common parametric distributions are not closed under nonlinear transformations.</a:t>
                </a:r>
              </a:p>
              <a:p>
                <a:pPr marL="285750" lvl="1" indent="-285750">
                  <a:buFontTx/>
                  <a:buChar char="-"/>
                </a:pPr>
                <a:r>
                  <a:rPr lang="en-US" sz="1800" dirty="0"/>
                  <a:t>A squared Gaussian distributed random variable is not Gaussian distributed.</a:t>
                </a:r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  <a:p>
                <a:pPr lvl="1"/>
                <a:r>
                  <a:rPr lang="en-US" sz="1800" dirty="0"/>
                  <a:t>Typical simplifications of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 are based on (in)dependence between variables.</a:t>
                </a:r>
              </a:p>
              <a:p>
                <a:pPr marL="285750" lvl="1" indent="-285750">
                  <a:buFontTx/>
                  <a:buChar char="-"/>
                </a:pPr>
                <a:r>
                  <a:rPr lang="en-US" sz="1800" dirty="0"/>
                  <a:t>This may cause under-estimation of variance.</a:t>
                </a:r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  <a:p>
                <a:pPr lvl="1"/>
                <a:r>
                  <a:rPr lang="en-US" sz="1800" dirty="0"/>
                  <a:t>Not much is known about the stability of variational Bayesian estimators and some appear to be (at least numerically) unstable in practice.</a:t>
                </a:r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  <a:p>
                <a:pPr lvl="1"/>
                <a:endParaRPr lang="en-US" sz="1800" dirty="0"/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Typical models </a:t>
                </a:r>
                <a:r>
                  <a:rPr lang="en-GB" sz="1800" dirty="0"/>
                  <a:t>for system identification look something like</a:t>
                </a:r>
                <a:br>
                  <a:rPr lang="en-GB" sz="1800" dirty="0"/>
                </a:br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GB" sz="18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800" dirty="0"/>
                  <a:t>or like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But where are the uncertainties?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Probabilistic models aim to include more sources of uncertainty:</a:t>
                </a:r>
              </a:p>
              <a:p>
                <a:pPr lvl="1"/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Formally, one also conditions on assumptions leading to model design: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𝓂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28D657ED-FF6E-4499-44A0-FB82F6ACD92B}"/>
              </a:ext>
            </a:extLst>
          </p:cNvPr>
          <p:cNvSpPr/>
          <p:nvPr/>
        </p:nvSpPr>
        <p:spPr>
          <a:xfrm>
            <a:off x="2374405" y="1785716"/>
            <a:ext cx="1278805" cy="701699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5445C5F-7FD0-781B-298C-78188887E488}"/>
              </a:ext>
            </a:extLst>
          </p:cNvPr>
          <p:cNvSpPr txBox="1"/>
          <p:nvPr/>
        </p:nvSpPr>
        <p:spPr>
          <a:xfrm>
            <a:off x="1022302" y="2525727"/>
            <a:ext cx="23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generative model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211CB19-477F-83DC-E1C6-E87D253EF06A}"/>
              </a:ext>
            </a:extLst>
          </p:cNvPr>
          <p:cNvSpPr/>
          <p:nvPr/>
        </p:nvSpPr>
        <p:spPr>
          <a:xfrm>
            <a:off x="3888571" y="1815048"/>
            <a:ext cx="1233837" cy="579991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7998872-B7C4-D5E5-C45C-233F56E9DCB0}"/>
              </a:ext>
            </a:extLst>
          </p:cNvPr>
          <p:cNvSpPr/>
          <p:nvPr/>
        </p:nvSpPr>
        <p:spPr>
          <a:xfrm>
            <a:off x="5122409" y="1841424"/>
            <a:ext cx="570800" cy="553615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20086AE4-3BFB-4C96-A9C7-320BE705149F}"/>
              </a:ext>
            </a:extLst>
          </p:cNvPr>
          <p:cNvSpPr/>
          <p:nvPr/>
        </p:nvSpPr>
        <p:spPr>
          <a:xfrm>
            <a:off x="5708198" y="1811036"/>
            <a:ext cx="999900" cy="584003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E6D6213-0F23-A491-37BF-D3CCA89D8BAC}"/>
              </a:ext>
            </a:extLst>
          </p:cNvPr>
          <p:cNvSpPr txBox="1"/>
          <p:nvPr/>
        </p:nvSpPr>
        <p:spPr>
          <a:xfrm>
            <a:off x="3084166" y="2525727"/>
            <a:ext cx="21957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="1" dirty="0">
                <a:solidFill>
                  <a:srgbClr val="C81919"/>
                </a:solidFill>
              </a:rPr>
              <a:t>observation model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913A3C2-0ACA-C530-3F5E-E5C75D10FF01}"/>
              </a:ext>
            </a:extLst>
          </p:cNvPr>
          <p:cNvSpPr txBox="1"/>
          <p:nvPr/>
        </p:nvSpPr>
        <p:spPr>
          <a:xfrm>
            <a:off x="5158020" y="2525727"/>
            <a:ext cx="125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input prior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C4379D7-6D85-F8BD-7540-8E33E47C76E7}"/>
              </a:ext>
            </a:extLst>
          </p:cNvPr>
          <p:cNvSpPr txBox="1"/>
          <p:nvPr/>
        </p:nvSpPr>
        <p:spPr>
          <a:xfrm>
            <a:off x="6484597" y="2525727"/>
            <a:ext cx="23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parameter priors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66664BB-FB5E-F061-74B0-9B12B8A3AD1D}"/>
              </a:ext>
            </a:extLst>
          </p:cNvPr>
          <p:cNvCxnSpPr/>
          <p:nvPr/>
        </p:nvCxnSpPr>
        <p:spPr>
          <a:xfrm>
            <a:off x="4733001" y="4105890"/>
            <a:ext cx="763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8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1800" dirty="0"/>
                  <a:t>We can estimate unknowns by inverting the model:</a:t>
                </a:r>
              </a:p>
              <a:p>
                <a:pPr lvl="1"/>
                <a:endParaRPr lang="en-GB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sz="1800" dirty="0"/>
                  <a:t>This is known as Bayes’ rule.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C94BA4DA-7FC6-5C78-E7B6-C169A029C926}"/>
              </a:ext>
            </a:extLst>
          </p:cNvPr>
          <p:cNvSpPr/>
          <p:nvPr/>
        </p:nvSpPr>
        <p:spPr>
          <a:xfrm>
            <a:off x="3252865" y="1959106"/>
            <a:ext cx="838799" cy="701699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08DA977-825C-DF9C-1EDC-ECE42CFF5B4E}"/>
              </a:ext>
            </a:extLst>
          </p:cNvPr>
          <p:cNvSpPr txBox="1"/>
          <p:nvPr/>
        </p:nvSpPr>
        <p:spPr>
          <a:xfrm>
            <a:off x="1658641" y="2627787"/>
            <a:ext cx="23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posterior distribution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D74C911-BB40-9909-1F67-D4F5A3DAC1A3}"/>
              </a:ext>
            </a:extLst>
          </p:cNvPr>
          <p:cNvSpPr/>
          <p:nvPr/>
        </p:nvSpPr>
        <p:spPr>
          <a:xfrm>
            <a:off x="4283861" y="1946338"/>
            <a:ext cx="1087671" cy="369332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5B58218-0977-FCBE-1255-750D25685643}"/>
              </a:ext>
            </a:extLst>
          </p:cNvPr>
          <p:cNvSpPr txBox="1"/>
          <p:nvPr/>
        </p:nvSpPr>
        <p:spPr>
          <a:xfrm>
            <a:off x="4379241" y="1584501"/>
            <a:ext cx="12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likelihood</a:t>
            </a: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F6822C-7C02-7CDF-D204-52660A47DAC0}"/>
              </a:ext>
            </a:extLst>
          </p:cNvPr>
          <p:cNvSpPr/>
          <p:nvPr/>
        </p:nvSpPr>
        <p:spPr>
          <a:xfrm>
            <a:off x="4353757" y="2320943"/>
            <a:ext cx="957815" cy="351844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0C717A1-102F-8490-E7F2-99262DBF9BF0}"/>
              </a:ext>
            </a:extLst>
          </p:cNvPr>
          <p:cNvSpPr txBox="1"/>
          <p:nvPr/>
        </p:nvSpPr>
        <p:spPr>
          <a:xfrm>
            <a:off x="4356869" y="2658212"/>
            <a:ext cx="12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evidence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B92A1BA-898F-1107-087A-4751E41DF220}"/>
              </a:ext>
            </a:extLst>
          </p:cNvPr>
          <p:cNvSpPr txBox="1"/>
          <p:nvPr/>
        </p:nvSpPr>
        <p:spPr>
          <a:xfrm>
            <a:off x="5959222" y="2572906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prior distribution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4EE16205-8F7C-B0E3-DF94-E1A2C3FD6C8D}"/>
              </a:ext>
            </a:extLst>
          </p:cNvPr>
          <p:cNvSpPr/>
          <p:nvPr/>
        </p:nvSpPr>
        <p:spPr>
          <a:xfrm>
            <a:off x="5292795" y="2062001"/>
            <a:ext cx="666428" cy="509749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all that extra work useful?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sim-RLS_anim_AdobeExpress">
            <a:hlinkClick r:id="" action="ppaction://media"/>
            <a:extLst>
              <a:ext uri="{FF2B5EF4-FFF2-40B4-BE49-F238E27FC236}">
                <a16:creationId xmlns:a16="http://schemas.microsoft.com/office/drawing/2014/main" id="{E6D9EA7A-4771-49BF-A205-46A553130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3680" y="1265952"/>
            <a:ext cx="7027767" cy="1622117"/>
          </a:xfrm>
        </p:spPr>
      </p:pic>
      <p:pic>
        <p:nvPicPr>
          <p:cNvPr id="10" name="sim-FEM_anim_AdobeExpress">
            <a:hlinkClick r:id="" action="ppaction://media"/>
            <a:extLst>
              <a:ext uri="{FF2B5EF4-FFF2-40B4-BE49-F238E27FC236}">
                <a16:creationId xmlns:a16="http://schemas.microsoft.com/office/drawing/2014/main" id="{8562B4B2-CE2C-4C33-A5AC-6FEBB6D5F0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3680" y="2843172"/>
            <a:ext cx="7027767" cy="162151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7F4CF69-8BC9-E5E1-E289-902AC986B57E}"/>
              </a:ext>
            </a:extLst>
          </p:cNvPr>
          <p:cNvSpPr txBox="1"/>
          <p:nvPr/>
        </p:nvSpPr>
        <p:spPr>
          <a:xfrm>
            <a:off x="2844000" y="4773600"/>
            <a:ext cx="5538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Kouw, Podusenko, Koudahl &amp; </a:t>
            </a:r>
            <a:r>
              <a:rPr lang="en-GB" sz="800" dirty="0" err="1"/>
              <a:t>Schoukens</a:t>
            </a:r>
            <a:r>
              <a:rPr lang="en-GB" sz="800" dirty="0"/>
              <a:t> (2022). Variational message passing for online polynomial NARMAX identification.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3713E91-389D-A13D-A722-A27B3B302C34}"/>
              </a:ext>
            </a:extLst>
          </p:cNvPr>
          <p:cNvSpPr txBox="1"/>
          <p:nvPr/>
        </p:nvSpPr>
        <p:spPr>
          <a:xfrm>
            <a:off x="8015917" y="2426384"/>
            <a:ext cx="94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Yes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E7E21A2-1C9B-C28E-D1BB-AE150C821767}"/>
              </a:ext>
            </a:extLst>
          </p:cNvPr>
          <p:cNvCxnSpPr/>
          <p:nvPr/>
        </p:nvCxnSpPr>
        <p:spPr>
          <a:xfrm flipH="1" flipV="1">
            <a:off x="7352371" y="1940312"/>
            <a:ext cx="659076" cy="386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4DCBA6B-730A-FB3E-A832-3FDEE70AB6A6}"/>
              </a:ext>
            </a:extLst>
          </p:cNvPr>
          <p:cNvCxnSpPr>
            <a:cxnSpLocks/>
          </p:cNvCxnSpPr>
          <p:nvPr/>
        </p:nvCxnSpPr>
        <p:spPr>
          <a:xfrm flipH="1">
            <a:off x="7530790" y="2795716"/>
            <a:ext cx="480657" cy="589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5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Factor graphs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Probabilistic model equations quickly become complex and hard to read.</a:t>
            </a:r>
          </a:p>
          <a:p>
            <a:pPr lvl="1"/>
            <a:r>
              <a:rPr lang="en-US" sz="1800" dirty="0"/>
              <a:t>It helps to adopt a visual language: factor graphs.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/>
              <p:nvPr/>
            </p:nvSpPr>
            <p:spPr>
              <a:xfrm>
                <a:off x="1304106" y="2837329"/>
                <a:ext cx="879570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06" y="2837329"/>
                <a:ext cx="879570" cy="591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4FD856-9F0F-945A-21BD-04E71E5E449A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743891" y="2474626"/>
            <a:ext cx="0" cy="362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0FFF9D-DD69-A1EB-CA3E-868BAF7DEFB9}"/>
              </a:ext>
            </a:extLst>
          </p:cNvPr>
          <p:cNvCxnSpPr>
            <a:cxnSpLocks/>
          </p:cNvCxnSpPr>
          <p:nvPr/>
        </p:nvCxnSpPr>
        <p:spPr>
          <a:xfrm flipV="1">
            <a:off x="1728901" y="3429000"/>
            <a:ext cx="1" cy="454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E5288E13-156C-2FFA-7FD6-EB91AD6C8227}"/>
              </a:ext>
            </a:extLst>
          </p:cNvPr>
          <p:cNvSpPr txBox="1"/>
          <p:nvPr/>
        </p:nvSpPr>
        <p:spPr>
          <a:xfrm>
            <a:off x="2448739" y="2413139"/>
            <a:ext cx="5708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01073"/>
                </a:solidFill>
              </a:rPr>
              <a:t>Edges represent variables in the model.</a:t>
            </a:r>
          </a:p>
          <a:p>
            <a:endParaRPr lang="en-GB" dirty="0">
              <a:solidFill>
                <a:srgbClr val="101073"/>
              </a:solidFill>
            </a:endParaRPr>
          </a:p>
          <a:p>
            <a:r>
              <a:rPr lang="en-GB" dirty="0">
                <a:solidFill>
                  <a:srgbClr val="101073"/>
                </a:solidFill>
              </a:rPr>
              <a:t>Nodes represent relationships between variables.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A462CB2E-07D4-17B7-B0C5-9B18B743F667}"/>
                  </a:ext>
                </a:extLst>
              </p:cNvPr>
              <p:cNvSpPr txBox="1"/>
              <p:nvPr/>
            </p:nvSpPr>
            <p:spPr>
              <a:xfrm>
                <a:off x="1495682" y="1984780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A462CB2E-07D4-17B7-B0C5-9B18B743F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682" y="1984780"/>
                <a:ext cx="481307" cy="453137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4F055C72-4DD3-0CAD-3C17-E19D6C0D5C33}"/>
                  </a:ext>
                </a:extLst>
              </p:cNvPr>
              <p:cNvSpPr txBox="1"/>
              <p:nvPr/>
            </p:nvSpPr>
            <p:spPr>
              <a:xfrm>
                <a:off x="1488248" y="3691705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sz="2400" b="1" baseline="-25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4F055C72-4DD3-0CAD-3C17-E19D6C0D5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248" y="3691705"/>
                <a:ext cx="481307" cy="453137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67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passing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1800" dirty="0">
                <a:solidFill>
                  <a:srgbClr val="101073"/>
                </a:solidFill>
              </a:rPr>
              <a:t>The following is a complete factor graph:</a:t>
            </a:r>
          </a:p>
          <a:p>
            <a:pPr lvl="1"/>
            <a:endParaRPr lang="en-US" sz="1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/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4FD856-9F0F-945A-21BD-04E71E5E449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1412933" y="2366838"/>
            <a:ext cx="0" cy="1039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0FFF9D-DD69-A1EB-CA3E-868BAF7DEFB9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1412932" y="3998375"/>
            <a:ext cx="1" cy="255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A4DD6669-5110-BFC6-44AB-B5009D9E97DF}"/>
                  </a:ext>
                </a:extLst>
              </p:cNvPr>
              <p:cNvSpPr/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A4DD6669-5110-BFC6-44AB-B5009D9E9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  <a:blipFill>
                <a:blip r:embed="rId4"/>
                <a:stretch>
                  <a:fillRect r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5">
            <a:extLst>
              <a:ext uri="{FF2B5EF4-FFF2-40B4-BE49-F238E27FC236}">
                <a16:creationId xmlns:a16="http://schemas.microsoft.com/office/drawing/2014/main" id="{B0B1289A-CA5B-1DBC-9346-0F7C2B28B845}"/>
              </a:ext>
            </a:extLst>
          </p:cNvPr>
          <p:cNvSpPr/>
          <p:nvPr/>
        </p:nvSpPr>
        <p:spPr>
          <a:xfrm>
            <a:off x="1318658" y="4253813"/>
            <a:ext cx="188548" cy="178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3961F720-DC53-4C96-1262-6913618643F5}"/>
                  </a:ext>
                </a:extLst>
              </p:cNvPr>
              <p:cNvSpPr txBox="1"/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3961F720-DC53-4C96-1262-69136186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DE76B708-A720-CE68-ABDF-D3BE08FEAFC4}"/>
                  </a:ext>
                </a:extLst>
              </p:cNvPr>
              <p:cNvSpPr txBox="1"/>
              <p:nvPr/>
            </p:nvSpPr>
            <p:spPr>
              <a:xfrm>
                <a:off x="1172278" y="4241354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GB" sz="2400" b="1" baseline="-25000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DE76B708-A720-CE68-ABDF-D3BE08FEA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78" y="4241354"/>
                <a:ext cx="481307" cy="453137"/>
              </a:xfrm>
              <a:prstGeom prst="rect">
                <a:avLst/>
              </a:prstGeom>
              <a:blipFill>
                <a:blip r:embed="rId6"/>
                <a:stretch>
                  <a:fillRect r="-25316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kstvak 9">
            <a:extLst>
              <a:ext uri="{FF2B5EF4-FFF2-40B4-BE49-F238E27FC236}">
                <a16:creationId xmlns:a16="http://schemas.microsoft.com/office/drawing/2014/main" id="{71BBFAEF-EA54-3600-CCFF-E35533E93D2D}"/>
              </a:ext>
            </a:extLst>
          </p:cNvPr>
          <p:cNvSpPr txBox="1"/>
          <p:nvPr/>
        </p:nvSpPr>
        <p:spPr>
          <a:xfrm>
            <a:off x="2188832" y="1877380"/>
            <a:ext cx="570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101073"/>
                </a:solidFill>
              </a:rPr>
              <a:t>Terminal nodes are priors.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3145E39-8C5A-A5E1-EC6D-539747D7FDFA}"/>
              </a:ext>
            </a:extLst>
          </p:cNvPr>
          <p:cNvSpPr txBox="1"/>
          <p:nvPr/>
        </p:nvSpPr>
        <p:spPr>
          <a:xfrm>
            <a:off x="2188831" y="4164832"/>
            <a:ext cx="570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101073"/>
                </a:solidFill>
              </a:rPr>
              <a:t>Black nodes represent observed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4FEAAE04-7D8D-50A9-D79C-F9F660BF18B8}"/>
                  </a:ext>
                </a:extLst>
              </p:cNvPr>
              <p:cNvSpPr txBox="1"/>
              <p:nvPr/>
            </p:nvSpPr>
            <p:spPr>
              <a:xfrm>
                <a:off x="2188831" y="2422243"/>
                <a:ext cx="6177385" cy="1372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101073"/>
                    </a:solidFill>
                  </a:rPr>
                  <a:t>The combination of the prior and the likelihood to form the posterior can be expressed as messages passed from nodes.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10107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10107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GB" b="1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GB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GB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101073"/>
                  </a:solidFill>
                </a:endParaRPr>
              </a:p>
            </p:txBody>
          </p:sp>
        </mc:Choice>
        <mc:Fallback xmlns="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4FEAAE04-7D8D-50A9-D79C-F9F660BF1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831" y="2422243"/>
                <a:ext cx="6177385" cy="1372876"/>
              </a:xfrm>
              <a:prstGeom prst="rect">
                <a:avLst/>
              </a:prstGeom>
              <a:blipFill>
                <a:blip r:embed="rId7"/>
                <a:stretch>
                  <a:fillRect l="-790" t="-2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788E49C-616B-7CDA-5C5B-2E635C794882}"/>
              </a:ext>
            </a:extLst>
          </p:cNvPr>
          <p:cNvCxnSpPr/>
          <p:nvPr/>
        </p:nvCxnSpPr>
        <p:spPr>
          <a:xfrm>
            <a:off x="1213313" y="2549174"/>
            <a:ext cx="0" cy="2265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54513579-3BE1-FDDD-04EA-7BB1449C1AD9}"/>
              </a:ext>
            </a:extLst>
          </p:cNvPr>
          <p:cNvCxnSpPr>
            <a:cxnSpLocks/>
          </p:cNvCxnSpPr>
          <p:nvPr/>
        </p:nvCxnSpPr>
        <p:spPr>
          <a:xfrm flipV="1">
            <a:off x="1213313" y="2960041"/>
            <a:ext cx="0" cy="2265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0096B7F-9812-D4DE-AB6A-BB6889E629CB}"/>
                  </a:ext>
                </a:extLst>
              </p:cNvPr>
              <p:cNvSpPr txBox="1"/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0096B7F-9812-D4DE-AB6A-BB6889E6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blipFill>
                <a:blip r:embed="rId8"/>
                <a:stretch>
                  <a:fillRect r="-2840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09C3A81C-4BAE-B49C-8D4D-20E6801F80CF}"/>
                  </a:ext>
                </a:extLst>
              </p:cNvPr>
              <p:cNvSpPr txBox="1"/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09C3A81C-4BAE-B49C-8D4D-20E6801F8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blipFill>
                <a:blip r:embed="rId9"/>
                <a:stretch>
                  <a:fillRect r="-2417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3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9" grpId="0"/>
      <p:bldP spid="2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1B6475F5-D373-4660-89EB-4F03E47D006D}" vid="{2086CB6F-6B0A-48B6-8FD8-51377F4AECB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f87ea4-2f52-43c5-a369-b250ff01153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3058A73C5AF7419F15089660848818" ma:contentTypeVersion="15" ma:contentTypeDescription="Create a new document." ma:contentTypeScope="" ma:versionID="fbb80a09f9bd5b2eb6f704b26f003d65">
  <xsd:schema xmlns:xsd="http://www.w3.org/2001/XMLSchema" xmlns:xs="http://www.w3.org/2001/XMLSchema" xmlns:p="http://schemas.microsoft.com/office/2006/metadata/properties" xmlns:ns3="34f87ea4-2f52-43c5-a369-b250ff011535" xmlns:ns4="cb194536-be17-4717-b7b0-0f9ea39eceee" targetNamespace="http://schemas.microsoft.com/office/2006/metadata/properties" ma:root="true" ma:fieldsID="fa5c2f72d90a94b7e144c2d26f939c29" ns3:_="" ns4:_="">
    <xsd:import namespace="34f87ea4-2f52-43c5-a369-b250ff011535"/>
    <xsd:import namespace="cb194536-be17-4717-b7b0-0f9ea39ece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f87ea4-2f52-43c5-a369-b250ff0115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194536-be17-4717-b7b0-0f9ea39ecee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2D3F7B-275F-437D-B0FB-9E7B94EC5A7C}">
  <ds:schemaRefs>
    <ds:schemaRef ds:uri="http://purl.org/dc/terms/"/>
    <ds:schemaRef ds:uri="http://schemas.microsoft.com/office/2006/metadata/properties"/>
    <ds:schemaRef ds:uri="cb194536-be17-4717-b7b0-0f9ea39eceee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4f87ea4-2f52-43c5-a369-b250ff01153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087A0E3-4475-4EF0-BF93-0EDD9EE0F9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f87ea4-2f52-43c5-a369-b250ff011535"/>
    <ds:schemaRef ds:uri="cb194536-be17-4717-b7b0-0f9ea39ece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455152-9659-49D5-809E-7EC8BA4A3E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883</TotalTime>
  <Words>2283</Words>
  <Application>Microsoft Office PowerPoint</Application>
  <PresentationFormat>On-screen Show (16:9)</PresentationFormat>
  <Paragraphs>380</Paragraphs>
  <Slides>32</Slides>
  <Notes>31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TUe</vt:lpstr>
      <vt:lpstr> Variational Bayesian inference for system identification</vt:lpstr>
      <vt:lpstr>PowerPoint Presentation</vt:lpstr>
      <vt:lpstr>Uncertainty</vt:lpstr>
      <vt:lpstr>Modelling</vt:lpstr>
      <vt:lpstr>Probabilistic modelling</vt:lpstr>
      <vt:lpstr>Inference</vt:lpstr>
      <vt:lpstr>Is all that extra work useful?</vt:lpstr>
      <vt:lpstr>Factor graphs</vt:lpstr>
      <vt:lpstr>Message passing</vt:lpstr>
      <vt:lpstr>Demonstration system</vt:lpstr>
      <vt:lpstr>Model 1</vt:lpstr>
      <vt:lpstr>Model 1</vt:lpstr>
      <vt:lpstr>Model 1</vt:lpstr>
      <vt:lpstr>Model 1</vt:lpstr>
      <vt:lpstr>Exact inference</vt:lpstr>
      <vt:lpstr>Approximate inference</vt:lpstr>
      <vt:lpstr>Minimizing free energy</vt:lpstr>
      <vt:lpstr>Minimizing free energy</vt:lpstr>
      <vt:lpstr>Variations on a curve</vt:lpstr>
      <vt:lpstr>Minimizing free energy</vt:lpstr>
      <vt:lpstr>Minimizing free energy</vt:lpstr>
      <vt:lpstr>Variational message passing</vt:lpstr>
      <vt:lpstr>Model 2</vt:lpstr>
      <vt:lpstr>Model 2</vt:lpstr>
      <vt:lpstr>Take-aways</vt:lpstr>
      <vt:lpstr>PowerPoint Presentation</vt:lpstr>
      <vt:lpstr>PowerPoint Presentation</vt:lpstr>
      <vt:lpstr>Weakly informative priors</vt:lpstr>
      <vt:lpstr>Alternative free energy decomposition</vt:lpstr>
      <vt:lpstr>Normalization</vt:lpstr>
      <vt:lpstr>Mean-field</vt:lpstr>
      <vt:lpstr>Limitations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Klinkhamer - Nooijens, C.C.</dc:creator>
  <cp:lastModifiedBy>Kouw, Wouter</cp:lastModifiedBy>
  <cp:revision>63</cp:revision>
  <dcterms:created xsi:type="dcterms:W3CDTF">2018-11-21T12:48:52Z</dcterms:created>
  <dcterms:modified xsi:type="dcterms:W3CDTF">2023-05-19T08:56:36Z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0x010100763058A73C5AF7419F15089660848818</vt:lpwstr>
  </property>
</Properties>
</file>